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62" r:id="rId5"/>
    <p:sldId id="270" r:id="rId6"/>
    <p:sldId id="264" r:id="rId7"/>
    <p:sldId id="265" r:id="rId8"/>
    <p:sldId id="268" r:id="rId9"/>
    <p:sldId id="271" r:id="rId10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B4E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-294" y="-84"/>
      </p:cViewPr>
      <p:guideLst>
        <p:guide orient="horz" pos="329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bina2\home\gmalavez\geni\DIRECCIO\XAVIER%20MALLAFRE\INFORMES%20SECTOR%20EDITORIAL\2013\ESTADISTICA%202013%20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a-ES"/>
  <c:style val="3"/>
  <c:chart>
    <c:plotArea>
      <c:layout>
        <c:manualLayout>
          <c:layoutTarget val="inner"/>
          <c:xMode val="edge"/>
          <c:yMode val="edge"/>
          <c:x val="1.8315718543350255E-2"/>
          <c:y val="3.7877735807132551E-2"/>
          <c:w val="0.83644511720920012"/>
          <c:h val="0.8630662136162407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PIB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ca-ES"/>
              </a:p>
            </c:txPr>
            <c:showVal val="1"/>
          </c:dLbls>
          <c:cat>
            <c:strRef>
              <c:f>Hoja1!$A$2:$A$7</c:f>
              <c:strCache>
                <c:ptCount val="6"/>
                <c:pt idx="0">
                  <c:v>UE-27</c:v>
                </c:pt>
                <c:pt idx="1">
                  <c:v>Reino Unido</c:v>
                </c:pt>
                <c:pt idx="2">
                  <c:v>Francia</c:v>
                </c:pt>
                <c:pt idx="3">
                  <c:v>Alemania</c:v>
                </c:pt>
                <c:pt idx="4">
                  <c:v>Italia</c:v>
                </c:pt>
                <c:pt idx="5">
                  <c:v>España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4.5</c:v>
                </c:pt>
                <c:pt idx="1">
                  <c:v>6.2</c:v>
                </c:pt>
                <c:pt idx="2">
                  <c:v>4.9000000000000004</c:v>
                </c:pt>
                <c:pt idx="3">
                  <c:v>4.2</c:v>
                </c:pt>
                <c:pt idx="4">
                  <c:v>3.8</c:v>
                </c:pt>
                <c:pt idx="5">
                  <c:v>3.6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Empleo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ca-ES"/>
              </a:p>
            </c:txPr>
            <c:showVal val="1"/>
          </c:dLbls>
          <c:cat>
            <c:strRef>
              <c:f>Hoja1!$A$2:$A$7</c:f>
              <c:strCache>
                <c:ptCount val="6"/>
                <c:pt idx="0">
                  <c:v>UE-27</c:v>
                </c:pt>
                <c:pt idx="1">
                  <c:v>Reino Unido</c:v>
                </c:pt>
                <c:pt idx="2">
                  <c:v>Francia</c:v>
                </c:pt>
                <c:pt idx="3">
                  <c:v>Alemania</c:v>
                </c:pt>
                <c:pt idx="4">
                  <c:v>Italia</c:v>
                </c:pt>
                <c:pt idx="5">
                  <c:v>España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3.8</c:v>
                </c:pt>
                <c:pt idx="1">
                  <c:v>5.4</c:v>
                </c:pt>
                <c:pt idx="2">
                  <c:v>3.7</c:v>
                </c:pt>
                <c:pt idx="3">
                  <c:v>4.0999999999999996</c:v>
                </c:pt>
                <c:pt idx="4">
                  <c:v>3.6</c:v>
                </c:pt>
                <c:pt idx="5">
                  <c:v>3.5</c:v>
                </c:pt>
              </c:numCache>
            </c:numRef>
          </c:val>
        </c:ser>
        <c:axId val="67087744"/>
        <c:axId val="82265216"/>
      </c:barChart>
      <c:catAx>
        <c:axId val="6708774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ca-ES"/>
          </a:p>
        </c:txPr>
        <c:crossAx val="82265216"/>
        <c:crosses val="autoZero"/>
        <c:auto val="1"/>
        <c:lblAlgn val="ctr"/>
        <c:lblOffset val="100"/>
      </c:catAx>
      <c:valAx>
        <c:axId val="82265216"/>
        <c:scaling>
          <c:orientation val="minMax"/>
        </c:scaling>
        <c:delete val="1"/>
        <c:axPos val="l"/>
        <c:numFmt formatCode="General" sourceLinked="1"/>
        <c:tickLblPos val="none"/>
        <c:crossAx val="6708774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ca-ES"/>
        </a:p>
      </c:txPr>
    </c:legend>
    <c:plotVisOnly val="1"/>
  </c:chart>
  <c:txPr>
    <a:bodyPr/>
    <a:lstStyle/>
    <a:p>
      <a:pPr>
        <a:defRPr sz="1800"/>
      </a:pPr>
      <a:endParaRPr lang="ca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a-ES"/>
  <c:style val="18"/>
  <c:chart>
    <c:plotArea>
      <c:layout>
        <c:manualLayout>
          <c:layoutTarget val="inner"/>
          <c:xMode val="edge"/>
          <c:yMode val="edge"/>
          <c:x val="6.1493812024537804E-2"/>
          <c:y val="2.0240529635288128E-2"/>
          <c:w val="0.70587320349390603"/>
          <c:h val="0.8609780356402833"/>
        </c:manualLayout>
      </c:layout>
      <c:barChart>
        <c:barDir val="col"/>
        <c:grouping val="clustered"/>
        <c:ser>
          <c:idx val="1"/>
          <c:order val="0"/>
          <c:tx>
            <c:strRef>
              <c:f>FGEE!$B$4</c:f>
              <c:strCache>
                <c:ptCount val="1"/>
                <c:pt idx="0">
                  <c:v>Valor Mercado PVP (M€)</c:v>
                </c:pt>
              </c:strCache>
            </c:strRef>
          </c:tx>
          <c:cat>
            <c:strRef>
              <c:f>FGEE!$C$3:$L$3</c:f>
              <c:strCache>
                <c:ptCount val="10"/>
                <c:pt idx="0">
                  <c:v>ESTADOS UNIDOS 2011  (1)</c:v>
                </c:pt>
                <c:pt idx="1">
                  <c:v> CHINA  2011  (2)</c:v>
                </c:pt>
                <c:pt idx="2">
                  <c:v>ALEMANIA 2011  (3)</c:v>
                </c:pt>
                <c:pt idx="3">
                  <c:v>JAPÓN  2011 (4)</c:v>
                </c:pt>
                <c:pt idx="4">
                  <c:v>FRANCIA 2011  (5)</c:v>
                </c:pt>
                <c:pt idx="5">
                  <c:v>REINO UNIDO 2011  (6)</c:v>
                </c:pt>
                <c:pt idx="6">
                  <c:v>ITALIA  2011 (7)</c:v>
                </c:pt>
                <c:pt idx="7">
                  <c:v>ESPAÑA  2011 (8)</c:v>
                </c:pt>
                <c:pt idx="8">
                  <c:v>EUROPA-27</c:v>
                </c:pt>
                <c:pt idx="9">
                  <c:v>MUNDO 2011  (Todo)</c:v>
                </c:pt>
              </c:strCache>
            </c:strRef>
          </c:cat>
          <c:val>
            <c:numRef>
              <c:f>FGEE!$C$4:$L$4</c:f>
              <c:numCache>
                <c:formatCode>#,##0</c:formatCode>
                <c:ptCount val="10"/>
                <c:pt idx="0">
                  <c:v>31000</c:v>
                </c:pt>
                <c:pt idx="1">
                  <c:v>10602</c:v>
                </c:pt>
                <c:pt idx="2">
                  <c:v>9601</c:v>
                </c:pt>
                <c:pt idx="3">
                  <c:v>7129</c:v>
                </c:pt>
                <c:pt idx="4">
                  <c:v>4587</c:v>
                </c:pt>
                <c:pt idx="5">
                  <c:v>4080</c:v>
                </c:pt>
                <c:pt idx="6">
                  <c:v>3417</c:v>
                </c:pt>
                <c:pt idx="7">
                  <c:v>2772</c:v>
                </c:pt>
                <c:pt idx="8">
                  <c:v>23000</c:v>
                </c:pt>
                <c:pt idx="9">
                  <c:v>105614</c:v>
                </c:pt>
              </c:numCache>
            </c:numRef>
          </c:val>
        </c:ser>
        <c:ser>
          <c:idx val="3"/>
          <c:order val="1"/>
          <c:tx>
            <c:strRef>
              <c:f>FGEE!$B$6</c:f>
              <c:strCache>
                <c:ptCount val="1"/>
                <c:pt idx="0">
                  <c:v>Renta por capita (€) </c:v>
                </c:pt>
              </c:strCache>
            </c:strRef>
          </c:tx>
          <c:cat>
            <c:strRef>
              <c:f>FGEE!$C$3:$L$3</c:f>
              <c:strCache>
                <c:ptCount val="10"/>
                <c:pt idx="0">
                  <c:v>ESTADOS UNIDOS 2011  (1)</c:v>
                </c:pt>
                <c:pt idx="1">
                  <c:v> CHINA  2011  (2)</c:v>
                </c:pt>
                <c:pt idx="2">
                  <c:v>ALEMANIA 2011  (3)</c:v>
                </c:pt>
                <c:pt idx="3">
                  <c:v>JAPÓN  2011 (4)</c:v>
                </c:pt>
                <c:pt idx="4">
                  <c:v>FRANCIA 2011  (5)</c:v>
                </c:pt>
                <c:pt idx="5">
                  <c:v>REINO UNIDO 2011  (6)</c:v>
                </c:pt>
                <c:pt idx="6">
                  <c:v>ITALIA  2011 (7)</c:v>
                </c:pt>
                <c:pt idx="7">
                  <c:v>ESPAÑA  2011 (8)</c:v>
                </c:pt>
                <c:pt idx="8">
                  <c:v>EUROPA-27</c:v>
                </c:pt>
                <c:pt idx="9">
                  <c:v>MUNDO 2011  (Todo)</c:v>
                </c:pt>
              </c:strCache>
            </c:strRef>
          </c:cat>
          <c:val>
            <c:numRef>
              <c:f>FGEE!$C$6:$L$6</c:f>
              <c:numCache>
                <c:formatCode>#,##0</c:formatCode>
                <c:ptCount val="10"/>
                <c:pt idx="0">
                  <c:v>37263</c:v>
                </c:pt>
                <c:pt idx="1">
                  <c:v>4177</c:v>
                </c:pt>
                <c:pt idx="2">
                  <c:v>33607</c:v>
                </c:pt>
                <c:pt idx="3">
                  <c:v>35310</c:v>
                </c:pt>
                <c:pt idx="4">
                  <c:v>32597</c:v>
                </c:pt>
                <c:pt idx="5">
                  <c:v>29860</c:v>
                </c:pt>
                <c:pt idx="6">
                  <c:v>27782</c:v>
                </c:pt>
                <c:pt idx="7">
                  <c:v>24803</c:v>
                </c:pt>
                <c:pt idx="8">
                  <c:v>29050</c:v>
                </c:pt>
                <c:pt idx="9">
                  <c:v>7720</c:v>
                </c:pt>
              </c:numCache>
            </c:numRef>
          </c:val>
        </c:ser>
        <c:ser>
          <c:idx val="2"/>
          <c:order val="2"/>
          <c:tx>
            <c:strRef>
              <c:f>FGEE!$B$7</c:f>
              <c:strCache>
                <c:ptCount val="1"/>
                <c:pt idx="0">
                  <c:v>Títulos por 1M habitantes</c:v>
                </c:pt>
              </c:strCache>
            </c:strRef>
          </c:tx>
          <c:cat>
            <c:strRef>
              <c:f>FGEE!$C$3:$L$3</c:f>
              <c:strCache>
                <c:ptCount val="10"/>
                <c:pt idx="0">
                  <c:v>ESTADOS UNIDOS 2011  (1)</c:v>
                </c:pt>
                <c:pt idx="1">
                  <c:v> CHINA  2011  (2)</c:v>
                </c:pt>
                <c:pt idx="2">
                  <c:v>ALEMANIA 2011  (3)</c:v>
                </c:pt>
                <c:pt idx="3">
                  <c:v>JAPÓN  2011 (4)</c:v>
                </c:pt>
                <c:pt idx="4">
                  <c:v>FRANCIA 2011  (5)</c:v>
                </c:pt>
                <c:pt idx="5">
                  <c:v>REINO UNIDO 2011  (6)</c:v>
                </c:pt>
                <c:pt idx="6">
                  <c:v>ITALIA  2011 (7)</c:v>
                </c:pt>
                <c:pt idx="7">
                  <c:v>ESPAÑA  2011 (8)</c:v>
                </c:pt>
                <c:pt idx="8">
                  <c:v>EUROPA-27</c:v>
                </c:pt>
                <c:pt idx="9">
                  <c:v>MUNDO 2011  (Todo)</c:v>
                </c:pt>
              </c:strCache>
            </c:strRef>
          </c:cat>
          <c:val>
            <c:numRef>
              <c:f>FGEE!$C$7:$L$7</c:f>
              <c:numCache>
                <c:formatCode>#,##0</c:formatCode>
                <c:ptCount val="10"/>
                <c:pt idx="0">
                  <c:v>1080</c:v>
                </c:pt>
                <c:pt idx="1">
                  <c:v>245</c:v>
                </c:pt>
                <c:pt idx="2">
                  <c:v>1172</c:v>
                </c:pt>
                <c:pt idx="3">
                  <c:v>0</c:v>
                </c:pt>
                <c:pt idx="4">
                  <c:v>1242</c:v>
                </c:pt>
                <c:pt idx="5">
                  <c:v>2459</c:v>
                </c:pt>
                <c:pt idx="6">
                  <c:v>956</c:v>
                </c:pt>
                <c:pt idx="7">
                  <c:v>1692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axId val="50058368"/>
        <c:axId val="50059904"/>
      </c:barChart>
      <c:catAx>
        <c:axId val="50058368"/>
        <c:scaling>
          <c:orientation val="minMax"/>
        </c:scaling>
        <c:axPos val="b"/>
        <c:numFmt formatCode="General" sourceLinked="1"/>
        <c:tickLblPos val="nextTo"/>
        <c:crossAx val="50059904"/>
        <c:crosses val="autoZero"/>
        <c:auto val="1"/>
        <c:lblAlgn val="ctr"/>
        <c:lblOffset val="100"/>
      </c:catAx>
      <c:valAx>
        <c:axId val="50059904"/>
        <c:scaling>
          <c:orientation val="minMax"/>
        </c:scaling>
        <c:axPos val="l"/>
        <c:majorGridlines/>
        <c:numFmt formatCode="#,##0" sourceLinked="1"/>
        <c:tickLblPos val="nextTo"/>
        <c:crossAx val="5005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15214397599765"/>
          <c:y val="3.330288374406417E-2"/>
          <c:w val="0.18764214695735712"/>
          <c:h val="0.49473322340056353"/>
        </c:manualLayout>
      </c:layout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a-ES"/>
  <c:chart>
    <c:title>
      <c:tx>
        <c:rich>
          <a:bodyPr/>
          <a:lstStyle/>
          <a:p>
            <a:pPr>
              <a:defRPr/>
            </a:pPr>
            <a:r>
              <a:rPr lang="es-ES" sz="1800" dirty="0" smtClean="0"/>
              <a:t>Facturación</a:t>
            </a:r>
            <a:endParaRPr lang="es-ES" sz="18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eBook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ca-ES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Hoja1!$B$2:$B$4</c:f>
              <c:numCache>
                <c:formatCode>General</c:formatCode>
                <c:ptCount val="3"/>
                <c:pt idx="0">
                  <c:v>51.25</c:v>
                </c:pt>
                <c:pt idx="1">
                  <c:v>70.489999999999995</c:v>
                </c:pt>
                <c:pt idx="2">
                  <c:v>72.569999999999993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ca-ES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Hoja1!$C$2:$C$4</c:f>
              <c:numCache>
                <c:formatCode>#,##0</c:formatCode>
                <c:ptCount val="3"/>
                <c:pt idx="0">
                  <c:v>3110</c:v>
                </c:pt>
                <c:pt idx="1">
                  <c:v>2890</c:v>
                </c:pt>
                <c:pt idx="2">
                  <c:v>2772</c:v>
                </c:pt>
              </c:numCache>
            </c:numRef>
          </c:val>
        </c:ser>
        <c:axId val="82496512"/>
        <c:axId val="82506496"/>
      </c:barChart>
      <c:catAx>
        <c:axId val="824965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ca-ES"/>
          </a:p>
        </c:txPr>
        <c:crossAx val="82506496"/>
        <c:crosses val="autoZero"/>
        <c:auto val="1"/>
        <c:lblAlgn val="ctr"/>
        <c:lblOffset val="100"/>
      </c:catAx>
      <c:valAx>
        <c:axId val="825064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2496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16804461942259"/>
          <c:y val="0.49265319228243021"/>
          <c:w val="0.13831955380577426"/>
          <c:h val="0.14943831863742246"/>
        </c:manualLayout>
      </c:layout>
      <c:txPr>
        <a:bodyPr/>
        <a:lstStyle/>
        <a:p>
          <a:pPr>
            <a:defRPr sz="1200"/>
          </a:pPr>
          <a:endParaRPr lang="ca-ES"/>
        </a:p>
      </c:txPr>
    </c:legend>
    <c:plotVisOnly val="1"/>
  </c:chart>
  <c:txPr>
    <a:bodyPr/>
    <a:lstStyle/>
    <a:p>
      <a:pPr>
        <a:defRPr sz="1800"/>
      </a:pPr>
      <a:endParaRPr lang="ca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a-ES"/>
  <c:chart>
    <c:title>
      <c:tx>
        <c:rich>
          <a:bodyPr/>
          <a:lstStyle/>
          <a:p>
            <a:pPr>
              <a:defRPr/>
            </a:pPr>
            <a:r>
              <a:rPr lang="en-US" sz="1800" dirty="0" smtClean="0"/>
              <a:t>Títulos editados</a:t>
            </a:r>
            <a:endParaRPr lang="en-US" sz="18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2.586749620412547E-2"/>
          <c:y val="0.15692651768087021"/>
          <c:w val="0.92710069251564664"/>
          <c:h val="0.74571010237976465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e-book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ca-ES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Hoja1!$B$2:$B$4</c:f>
              <c:numCache>
                <c:formatCode>#,##0</c:formatCode>
                <c:ptCount val="3"/>
                <c:pt idx="0">
                  <c:v>5960</c:v>
                </c:pt>
                <c:pt idx="1">
                  <c:v>11748</c:v>
                </c:pt>
                <c:pt idx="2">
                  <c:v>40328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8EB4E3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ca-ES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Hoja1!$C$2:$C$4</c:f>
              <c:numCache>
                <c:formatCode>#,##0</c:formatCode>
                <c:ptCount val="3"/>
                <c:pt idx="0">
                  <c:v>76213</c:v>
                </c:pt>
                <c:pt idx="1">
                  <c:v>79839</c:v>
                </c:pt>
                <c:pt idx="2">
                  <c:v>83258</c:v>
                </c:pt>
              </c:numCache>
            </c:numRef>
          </c:val>
        </c:ser>
        <c:axId val="85228928"/>
        <c:axId val="85234816"/>
      </c:barChart>
      <c:catAx>
        <c:axId val="852289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ca-ES"/>
          </a:p>
        </c:txPr>
        <c:crossAx val="85234816"/>
        <c:crosses val="autoZero"/>
        <c:auto val="1"/>
        <c:lblAlgn val="ctr"/>
        <c:lblOffset val="100"/>
      </c:catAx>
      <c:valAx>
        <c:axId val="85234816"/>
        <c:scaling>
          <c:orientation val="minMax"/>
        </c:scaling>
        <c:delete val="1"/>
        <c:axPos val="l"/>
        <c:numFmt formatCode="#,##0" sourceLinked="1"/>
        <c:tickLblPos val="none"/>
        <c:crossAx val="852289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ca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2542F-CE01-4B9F-A8A7-34FC03EB8CDC}" type="doc">
      <dgm:prSet loTypeId="urn:microsoft.com/office/officeart/2005/8/layout/arrow5" loCatId="relationship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77EE9C7-4649-4216-98E7-27BC331AFBC7}">
      <dgm:prSet phldrT="[Texto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ES_tradnl" b="1" dirty="0" smtClean="0"/>
            <a:t>41.000 millones de euros</a:t>
          </a:r>
        </a:p>
        <a:p>
          <a:r>
            <a:rPr lang="es-ES_tradnl" b="1" dirty="0" smtClean="0"/>
            <a:t>3,7% PIB</a:t>
          </a:r>
          <a:endParaRPr lang="es-ES" b="1" dirty="0"/>
        </a:p>
      </dgm:t>
    </dgm:pt>
    <dgm:pt modelId="{C80F55EA-D5D8-4904-B9E0-8A4242498048}" type="parTrans" cxnId="{C5320AE9-FB56-45AB-A277-73508BB81F07}">
      <dgm:prSet/>
      <dgm:spPr/>
      <dgm:t>
        <a:bodyPr/>
        <a:lstStyle/>
        <a:p>
          <a:endParaRPr lang="es-ES"/>
        </a:p>
      </dgm:t>
    </dgm:pt>
    <dgm:pt modelId="{C25C7FC7-87AC-4B97-A6ED-3B3269E09198}" type="sibTrans" cxnId="{C5320AE9-FB56-45AB-A277-73508BB81F07}">
      <dgm:prSet/>
      <dgm:spPr/>
      <dgm:t>
        <a:bodyPr/>
        <a:lstStyle/>
        <a:p>
          <a:endParaRPr lang="es-ES"/>
        </a:p>
      </dgm:t>
    </dgm:pt>
    <dgm:pt modelId="{F43733DF-A6F6-4481-803B-4F74E6A18D2D}">
      <dgm:prSet phldrT="[Texto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ES_tradnl" b="1" dirty="0" smtClean="0"/>
            <a:t>625.000 empleos de alta cualificación</a:t>
          </a:r>
        </a:p>
        <a:p>
          <a:r>
            <a:rPr lang="es-ES_tradnl" b="1" dirty="0" smtClean="0"/>
            <a:t>3,5% del empleo total</a:t>
          </a:r>
          <a:endParaRPr lang="es-ES" b="1" dirty="0"/>
        </a:p>
      </dgm:t>
    </dgm:pt>
    <dgm:pt modelId="{398E9377-DCE2-4A8A-8B31-F865F1949CE7}" type="parTrans" cxnId="{17ABB992-8E01-4337-BC8A-87DEA63CA62C}">
      <dgm:prSet/>
      <dgm:spPr/>
      <dgm:t>
        <a:bodyPr/>
        <a:lstStyle/>
        <a:p>
          <a:endParaRPr lang="es-ES"/>
        </a:p>
      </dgm:t>
    </dgm:pt>
    <dgm:pt modelId="{D17E111F-5159-44B0-BAE7-DE232D87B482}" type="sibTrans" cxnId="{17ABB992-8E01-4337-BC8A-87DEA63CA62C}">
      <dgm:prSet/>
      <dgm:spPr/>
      <dgm:t>
        <a:bodyPr/>
        <a:lstStyle/>
        <a:p>
          <a:endParaRPr lang="es-ES"/>
        </a:p>
      </dgm:t>
    </dgm:pt>
    <dgm:pt modelId="{430BBBE6-420B-415F-AEB0-EC33AF2A534D}" type="pres">
      <dgm:prSet presAssocID="{1452542F-CE01-4B9F-A8A7-34FC03EB8CD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45818E6-C5C1-438D-926A-BB1533B8CBA8}" type="pres">
      <dgm:prSet presAssocID="{E77EE9C7-4649-4216-98E7-27BC331AFBC7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AD8045-7DD6-446B-BE2E-C105C8A70CA9}" type="pres">
      <dgm:prSet presAssocID="{F43733DF-A6F6-4481-803B-4F74E6A18D2D}" presName="arrow" presStyleLbl="node1" presStyleIdx="1" presStyleCnt="2" custRadScaleRad="97633" custRadScaleInc="-26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0CF62F4-00C2-4031-BD54-36F315081FBC}" type="presOf" srcId="{E77EE9C7-4649-4216-98E7-27BC331AFBC7}" destId="{245818E6-C5C1-438D-926A-BB1533B8CBA8}" srcOrd="0" destOrd="0" presId="urn:microsoft.com/office/officeart/2005/8/layout/arrow5"/>
    <dgm:cxn modelId="{C5320AE9-FB56-45AB-A277-73508BB81F07}" srcId="{1452542F-CE01-4B9F-A8A7-34FC03EB8CDC}" destId="{E77EE9C7-4649-4216-98E7-27BC331AFBC7}" srcOrd="0" destOrd="0" parTransId="{C80F55EA-D5D8-4904-B9E0-8A4242498048}" sibTransId="{C25C7FC7-87AC-4B97-A6ED-3B3269E09198}"/>
    <dgm:cxn modelId="{17ABB992-8E01-4337-BC8A-87DEA63CA62C}" srcId="{1452542F-CE01-4B9F-A8A7-34FC03EB8CDC}" destId="{F43733DF-A6F6-4481-803B-4F74E6A18D2D}" srcOrd="1" destOrd="0" parTransId="{398E9377-DCE2-4A8A-8B31-F865F1949CE7}" sibTransId="{D17E111F-5159-44B0-BAE7-DE232D87B482}"/>
    <dgm:cxn modelId="{440AC20C-5399-4828-8B69-18925E03D87A}" type="presOf" srcId="{F43733DF-A6F6-4481-803B-4F74E6A18D2D}" destId="{64AD8045-7DD6-446B-BE2E-C105C8A70CA9}" srcOrd="0" destOrd="0" presId="urn:microsoft.com/office/officeart/2005/8/layout/arrow5"/>
    <dgm:cxn modelId="{45A13F3A-8AB3-438D-A7E4-BD0B8B86B534}" type="presOf" srcId="{1452542F-CE01-4B9F-A8A7-34FC03EB8CDC}" destId="{430BBBE6-420B-415F-AEB0-EC33AF2A534D}" srcOrd="0" destOrd="0" presId="urn:microsoft.com/office/officeart/2005/8/layout/arrow5"/>
    <dgm:cxn modelId="{C45C0CC8-BD43-461F-B46A-7AB26FA8B0DC}" type="presParOf" srcId="{430BBBE6-420B-415F-AEB0-EC33AF2A534D}" destId="{245818E6-C5C1-438D-926A-BB1533B8CBA8}" srcOrd="0" destOrd="0" presId="urn:microsoft.com/office/officeart/2005/8/layout/arrow5"/>
    <dgm:cxn modelId="{915ECF54-4EF0-4266-B35B-0835559B5143}" type="presParOf" srcId="{430BBBE6-420B-415F-AEB0-EC33AF2A534D}" destId="{64AD8045-7DD6-446B-BE2E-C105C8A70CA9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871973-914C-4A26-9D6E-A9537FC15629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33FDFF7-E9C4-41A2-A2A4-E4B7ECF7FE2C}">
      <dgm:prSet/>
      <dgm:spPr/>
      <dgm:t>
        <a:bodyPr/>
        <a:lstStyle/>
        <a:p>
          <a:pPr rtl="0"/>
          <a:r>
            <a:rPr lang="es-ES_tradnl" dirty="0" smtClean="0"/>
            <a:t>Competitividad </a:t>
          </a:r>
          <a:endParaRPr lang="es-ES" dirty="0"/>
        </a:p>
      </dgm:t>
    </dgm:pt>
    <dgm:pt modelId="{1BF9CD0A-C925-4BCC-87D2-8EA5D1652ADF}" type="parTrans" cxnId="{A9DBA282-6FA9-4E34-8CF3-B252F8DAC682}">
      <dgm:prSet/>
      <dgm:spPr/>
      <dgm:t>
        <a:bodyPr/>
        <a:lstStyle/>
        <a:p>
          <a:endParaRPr lang="es-ES"/>
        </a:p>
      </dgm:t>
    </dgm:pt>
    <dgm:pt modelId="{4025D3D2-7F0D-424E-9C11-66D1957010A3}" type="sibTrans" cxnId="{A9DBA282-6FA9-4E34-8CF3-B252F8DAC682}">
      <dgm:prSet/>
      <dgm:spPr/>
      <dgm:t>
        <a:bodyPr/>
        <a:lstStyle/>
        <a:p>
          <a:endParaRPr lang="es-ES"/>
        </a:p>
      </dgm:t>
    </dgm:pt>
    <dgm:pt modelId="{8EB1D25E-D26A-4BB8-8EEF-DB4A1F6D5042}">
      <dgm:prSet/>
      <dgm:spPr/>
      <dgm:t>
        <a:bodyPr/>
        <a:lstStyle/>
        <a:p>
          <a:pPr rtl="0"/>
          <a:r>
            <a:rPr lang="es-ES_tradnl" dirty="0" smtClean="0"/>
            <a:t>Más de mil empresas operativas en España. Sólo el 27% de las editoriales pertenecen a grandes grupos.</a:t>
          </a:r>
          <a:endParaRPr lang="es-ES" dirty="0"/>
        </a:p>
      </dgm:t>
    </dgm:pt>
    <dgm:pt modelId="{85285957-F1BD-48DB-B77F-8E800FC42D95}" type="parTrans" cxnId="{964FFCE3-680D-4BDE-B6DA-35626FE27B7C}">
      <dgm:prSet/>
      <dgm:spPr/>
      <dgm:t>
        <a:bodyPr/>
        <a:lstStyle/>
        <a:p>
          <a:endParaRPr lang="es-ES"/>
        </a:p>
      </dgm:t>
    </dgm:pt>
    <dgm:pt modelId="{012D31F5-FC63-47EA-BC60-BDD38A7A3268}" type="sibTrans" cxnId="{964FFCE3-680D-4BDE-B6DA-35626FE27B7C}">
      <dgm:prSet/>
      <dgm:spPr/>
      <dgm:t>
        <a:bodyPr/>
        <a:lstStyle/>
        <a:p>
          <a:endParaRPr lang="es-ES"/>
        </a:p>
      </dgm:t>
    </dgm:pt>
    <dgm:pt modelId="{36A23164-DB97-4847-8777-C6F705320A90}">
      <dgm:prSet/>
      <dgm:spPr/>
      <dgm:t>
        <a:bodyPr/>
        <a:lstStyle/>
        <a:p>
          <a:pPr algn="ctr" rtl="0"/>
          <a:r>
            <a:rPr lang="es-ES_tradnl" dirty="0" smtClean="0"/>
            <a:t>Pluralismo</a:t>
          </a:r>
          <a:endParaRPr lang="es-ES" dirty="0"/>
        </a:p>
      </dgm:t>
    </dgm:pt>
    <dgm:pt modelId="{5C5F7996-E379-4E47-88D7-8DA6A0E0F918}" type="parTrans" cxnId="{F86BEED6-9675-46CA-9415-97D0A138098F}">
      <dgm:prSet/>
      <dgm:spPr/>
      <dgm:t>
        <a:bodyPr/>
        <a:lstStyle/>
        <a:p>
          <a:endParaRPr lang="es-ES"/>
        </a:p>
      </dgm:t>
    </dgm:pt>
    <dgm:pt modelId="{B0468682-B364-4885-8288-A2ECA66EC8CF}" type="sibTrans" cxnId="{F86BEED6-9675-46CA-9415-97D0A138098F}">
      <dgm:prSet/>
      <dgm:spPr/>
      <dgm:t>
        <a:bodyPr/>
        <a:lstStyle/>
        <a:p>
          <a:endParaRPr lang="es-ES"/>
        </a:p>
      </dgm:t>
    </dgm:pt>
    <dgm:pt modelId="{F506B89B-6219-434B-9FF9-7BF0DB6BE3BF}">
      <dgm:prSet/>
      <dgm:spPr/>
      <dgm:t>
        <a:bodyPr/>
        <a:lstStyle/>
        <a:p>
          <a:pPr rtl="0"/>
          <a:r>
            <a:rPr lang="es-ES_tradnl" dirty="0" smtClean="0"/>
            <a:t>cultural y lingüístico. La estructura atomizada garantiza la diversidad y potencia la creación frente a la </a:t>
          </a:r>
          <a:r>
            <a:rPr lang="es-ES_tradnl" dirty="0" err="1" smtClean="0"/>
            <a:t>etnocentricidad</a:t>
          </a:r>
          <a:r>
            <a:rPr lang="es-ES_tradnl" dirty="0" smtClean="0"/>
            <a:t> de otros sectores.</a:t>
          </a:r>
          <a:endParaRPr lang="es-ES" dirty="0"/>
        </a:p>
      </dgm:t>
    </dgm:pt>
    <dgm:pt modelId="{40A421E2-78FE-432E-99F4-5BF75BDA9D27}" type="parTrans" cxnId="{DC1F65DD-7AAF-486D-B0CE-31659B24537D}">
      <dgm:prSet/>
      <dgm:spPr/>
      <dgm:t>
        <a:bodyPr/>
        <a:lstStyle/>
        <a:p>
          <a:endParaRPr lang="es-ES"/>
        </a:p>
      </dgm:t>
    </dgm:pt>
    <dgm:pt modelId="{84CB969E-480B-4A7C-8C65-EBD0AB1F4895}" type="sibTrans" cxnId="{DC1F65DD-7AAF-486D-B0CE-31659B24537D}">
      <dgm:prSet/>
      <dgm:spPr/>
      <dgm:t>
        <a:bodyPr/>
        <a:lstStyle/>
        <a:p>
          <a:endParaRPr lang="es-ES"/>
        </a:p>
      </dgm:t>
    </dgm:pt>
    <dgm:pt modelId="{895ACBB1-997F-4D00-ADEA-0E996CFBCAD7}">
      <dgm:prSet/>
      <dgm:spPr/>
      <dgm:t>
        <a:bodyPr/>
        <a:lstStyle/>
        <a:p>
          <a:pPr rtl="0"/>
          <a:r>
            <a:rPr lang="es-ES_tradnl" dirty="0" smtClean="0"/>
            <a:t>Capacidad de exportación </a:t>
          </a:r>
          <a:endParaRPr lang="es-ES_tradnl" dirty="0"/>
        </a:p>
      </dgm:t>
    </dgm:pt>
    <dgm:pt modelId="{3CD79244-8D49-4B0B-BD57-25A68F6B4DD7}" type="parTrans" cxnId="{CC880908-5DA2-4425-BA2C-E59F3CF45302}">
      <dgm:prSet/>
      <dgm:spPr/>
      <dgm:t>
        <a:bodyPr/>
        <a:lstStyle/>
        <a:p>
          <a:endParaRPr lang="es-ES"/>
        </a:p>
      </dgm:t>
    </dgm:pt>
    <dgm:pt modelId="{D202CFD9-0899-4509-9364-95108B4163AC}" type="sibTrans" cxnId="{CC880908-5DA2-4425-BA2C-E59F3CF45302}">
      <dgm:prSet/>
      <dgm:spPr/>
      <dgm:t>
        <a:bodyPr/>
        <a:lstStyle/>
        <a:p>
          <a:endParaRPr lang="es-ES"/>
        </a:p>
      </dgm:t>
    </dgm:pt>
    <dgm:pt modelId="{06D3331B-30F7-441A-B616-D4607DDD32A6}">
      <dgm:prSet/>
      <dgm:spPr/>
      <dgm:t>
        <a:bodyPr/>
        <a:lstStyle/>
        <a:p>
          <a:pPr rtl="0"/>
          <a:r>
            <a:rPr lang="es-ES_tradnl" dirty="0" smtClean="0"/>
            <a:t>El 30% de la producción española se distribuye fuera de nuestras fronteras, especialmente a América, con quienes compartimos un idioma común, y la Unión Europea, pero sin olvidar los mercados asiáticos.</a:t>
          </a:r>
          <a:endParaRPr lang="es-ES" dirty="0"/>
        </a:p>
      </dgm:t>
    </dgm:pt>
    <dgm:pt modelId="{A658E291-240C-4B49-ABF4-E418169DE103}" type="parTrans" cxnId="{18979529-D84B-44A7-B4D1-4150498CDCE6}">
      <dgm:prSet/>
      <dgm:spPr/>
      <dgm:t>
        <a:bodyPr/>
        <a:lstStyle/>
        <a:p>
          <a:endParaRPr lang="es-ES"/>
        </a:p>
      </dgm:t>
    </dgm:pt>
    <dgm:pt modelId="{DD0B2F33-8396-4834-9B44-903C3B19164F}" type="sibTrans" cxnId="{18979529-D84B-44A7-B4D1-4150498CDCE6}">
      <dgm:prSet/>
      <dgm:spPr/>
      <dgm:t>
        <a:bodyPr/>
        <a:lstStyle/>
        <a:p>
          <a:endParaRPr lang="es-ES"/>
        </a:p>
      </dgm:t>
    </dgm:pt>
    <dgm:pt modelId="{731DF910-3A93-45C3-BF0F-835EB9F9BB1F}">
      <dgm:prSet/>
      <dgm:spPr/>
      <dgm:t>
        <a:bodyPr/>
        <a:lstStyle/>
        <a:p>
          <a:pPr rtl="0"/>
          <a:r>
            <a:rPr lang="es-ES_tradnl" dirty="0" smtClean="0"/>
            <a:t>Innovación </a:t>
          </a:r>
          <a:endParaRPr lang="es-ES_tradnl" dirty="0"/>
        </a:p>
      </dgm:t>
    </dgm:pt>
    <dgm:pt modelId="{9856692B-5DD2-4AD1-B8D0-C0B461E0C026}" type="parTrans" cxnId="{1483EED1-27B0-4082-B711-B81EE62323C3}">
      <dgm:prSet/>
      <dgm:spPr/>
      <dgm:t>
        <a:bodyPr/>
        <a:lstStyle/>
        <a:p>
          <a:endParaRPr lang="es-ES"/>
        </a:p>
      </dgm:t>
    </dgm:pt>
    <dgm:pt modelId="{A3EFAA98-EA21-4D7A-B2AE-82C3D3CB019E}" type="sibTrans" cxnId="{1483EED1-27B0-4082-B711-B81EE62323C3}">
      <dgm:prSet/>
      <dgm:spPr/>
      <dgm:t>
        <a:bodyPr/>
        <a:lstStyle/>
        <a:p>
          <a:endParaRPr lang="es-ES"/>
        </a:p>
      </dgm:t>
    </dgm:pt>
    <dgm:pt modelId="{307ECE4E-2812-42D2-AE08-16B64E30D0D0}">
      <dgm:prSet/>
      <dgm:spPr/>
      <dgm:t>
        <a:bodyPr/>
        <a:lstStyle/>
        <a:p>
          <a:pPr rtl="0"/>
          <a:r>
            <a:rPr lang="es-ES_tradnl" dirty="0" smtClean="0"/>
            <a:t>Desde sus orígenes a estado a la vanguardia de la innovación tecnológica, primero en el ámbito de la producción, después en el de la </a:t>
          </a:r>
          <a:r>
            <a:rPr lang="es-ES_tradnl" dirty="0" err="1" smtClean="0"/>
            <a:t>preimpresión</a:t>
          </a:r>
          <a:r>
            <a:rPr lang="es-ES_tradnl" dirty="0" smtClean="0"/>
            <a:t>, más tarde en el ámbito comercial y en el de la edición.</a:t>
          </a:r>
          <a:endParaRPr lang="es-ES" dirty="0"/>
        </a:p>
      </dgm:t>
    </dgm:pt>
    <dgm:pt modelId="{23D54C08-2B04-4A79-8BAF-928F47C363B6}" type="parTrans" cxnId="{D055A3BC-1E27-47E1-85D9-2C8B3FDF11AA}">
      <dgm:prSet/>
      <dgm:spPr/>
      <dgm:t>
        <a:bodyPr/>
        <a:lstStyle/>
        <a:p>
          <a:endParaRPr lang="es-ES"/>
        </a:p>
      </dgm:t>
    </dgm:pt>
    <dgm:pt modelId="{880B51F9-9932-44EE-9FAB-10BE92E1A5D8}" type="sibTrans" cxnId="{D055A3BC-1E27-47E1-85D9-2C8B3FDF11AA}">
      <dgm:prSet/>
      <dgm:spPr/>
      <dgm:t>
        <a:bodyPr/>
        <a:lstStyle/>
        <a:p>
          <a:endParaRPr lang="es-ES"/>
        </a:p>
      </dgm:t>
    </dgm:pt>
    <dgm:pt modelId="{6CC0B478-899E-4405-B0F9-4EEE65EB14F0}" type="pres">
      <dgm:prSet presAssocID="{0C871973-914C-4A26-9D6E-A9537FC156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35E6D14-3474-420F-829B-A64044297136}" type="pres">
      <dgm:prSet presAssocID="{133FDFF7-E9C4-41A2-A2A4-E4B7ECF7FE2C}" presName="linNode" presStyleCnt="0"/>
      <dgm:spPr/>
      <dgm:t>
        <a:bodyPr/>
        <a:lstStyle/>
        <a:p>
          <a:endParaRPr lang="es-ES"/>
        </a:p>
      </dgm:t>
    </dgm:pt>
    <dgm:pt modelId="{26FA98A8-AD60-4A98-B011-E733A3FD11A0}" type="pres">
      <dgm:prSet presAssocID="{133FDFF7-E9C4-41A2-A2A4-E4B7ECF7FE2C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949C75-EC85-4F3A-BEEA-FD49EA946D91}" type="pres">
      <dgm:prSet presAssocID="{133FDFF7-E9C4-41A2-A2A4-E4B7ECF7FE2C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A51854-3A9C-488F-8BD4-FB8C10C39400}" type="pres">
      <dgm:prSet presAssocID="{4025D3D2-7F0D-424E-9C11-66D1957010A3}" presName="sp" presStyleCnt="0"/>
      <dgm:spPr/>
      <dgm:t>
        <a:bodyPr/>
        <a:lstStyle/>
        <a:p>
          <a:endParaRPr lang="es-ES"/>
        </a:p>
      </dgm:t>
    </dgm:pt>
    <dgm:pt modelId="{C97C8F11-0310-4837-954B-A822D66E2FFD}" type="pres">
      <dgm:prSet presAssocID="{36A23164-DB97-4847-8777-C6F705320A90}" presName="linNode" presStyleCnt="0"/>
      <dgm:spPr/>
      <dgm:t>
        <a:bodyPr/>
        <a:lstStyle/>
        <a:p>
          <a:endParaRPr lang="es-ES"/>
        </a:p>
      </dgm:t>
    </dgm:pt>
    <dgm:pt modelId="{49EA0CBF-C4B5-4038-BC13-72C050AD7D17}" type="pres">
      <dgm:prSet presAssocID="{36A23164-DB97-4847-8777-C6F705320A9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B7A35F-29E5-4C82-B11E-F606723C446B}" type="pres">
      <dgm:prSet presAssocID="{36A23164-DB97-4847-8777-C6F705320A90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5888C9-90C9-4402-A887-17C77C1ED5DC}" type="pres">
      <dgm:prSet presAssocID="{B0468682-B364-4885-8288-A2ECA66EC8CF}" presName="sp" presStyleCnt="0"/>
      <dgm:spPr/>
      <dgm:t>
        <a:bodyPr/>
        <a:lstStyle/>
        <a:p>
          <a:endParaRPr lang="es-ES"/>
        </a:p>
      </dgm:t>
    </dgm:pt>
    <dgm:pt modelId="{B7E2DE49-5D5B-43FD-BF01-16D5F1AB7CD5}" type="pres">
      <dgm:prSet presAssocID="{895ACBB1-997F-4D00-ADEA-0E996CFBCAD7}" presName="linNode" presStyleCnt="0"/>
      <dgm:spPr/>
      <dgm:t>
        <a:bodyPr/>
        <a:lstStyle/>
        <a:p>
          <a:endParaRPr lang="es-ES"/>
        </a:p>
      </dgm:t>
    </dgm:pt>
    <dgm:pt modelId="{C42BA3AC-FA51-4948-A54D-5C6347BC5BF0}" type="pres">
      <dgm:prSet presAssocID="{895ACBB1-997F-4D00-ADEA-0E996CFBCAD7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CB8971-1287-4E48-B878-CA93C5BF1753}" type="pres">
      <dgm:prSet presAssocID="{895ACBB1-997F-4D00-ADEA-0E996CFBCAD7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CBFC5B-D5F9-43E2-BD36-564ED2C0277D}" type="pres">
      <dgm:prSet presAssocID="{D202CFD9-0899-4509-9364-95108B4163AC}" presName="sp" presStyleCnt="0"/>
      <dgm:spPr/>
      <dgm:t>
        <a:bodyPr/>
        <a:lstStyle/>
        <a:p>
          <a:endParaRPr lang="es-ES"/>
        </a:p>
      </dgm:t>
    </dgm:pt>
    <dgm:pt modelId="{A953243E-2C7A-42D4-BBC2-08244B169EC4}" type="pres">
      <dgm:prSet presAssocID="{731DF910-3A93-45C3-BF0F-835EB9F9BB1F}" presName="linNode" presStyleCnt="0"/>
      <dgm:spPr/>
      <dgm:t>
        <a:bodyPr/>
        <a:lstStyle/>
        <a:p>
          <a:endParaRPr lang="es-ES"/>
        </a:p>
      </dgm:t>
    </dgm:pt>
    <dgm:pt modelId="{9A352B22-F41B-4AA0-9B77-75E911593C92}" type="pres">
      <dgm:prSet presAssocID="{731DF910-3A93-45C3-BF0F-835EB9F9BB1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DA757D-8DF6-498C-A927-87702AA81820}" type="pres">
      <dgm:prSet presAssocID="{731DF910-3A93-45C3-BF0F-835EB9F9BB1F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8979529-D84B-44A7-B4D1-4150498CDCE6}" srcId="{895ACBB1-997F-4D00-ADEA-0E996CFBCAD7}" destId="{06D3331B-30F7-441A-B616-D4607DDD32A6}" srcOrd="0" destOrd="0" parTransId="{A658E291-240C-4B49-ABF4-E418169DE103}" sibTransId="{DD0B2F33-8396-4834-9B44-903C3B19164F}"/>
    <dgm:cxn modelId="{3F2204E2-04F4-486C-BD08-2702ABDF773B}" type="presOf" srcId="{895ACBB1-997F-4D00-ADEA-0E996CFBCAD7}" destId="{C42BA3AC-FA51-4948-A54D-5C6347BC5BF0}" srcOrd="0" destOrd="0" presId="urn:microsoft.com/office/officeart/2005/8/layout/vList5"/>
    <dgm:cxn modelId="{0A5CDF37-B97B-4434-9DC4-F565FE953271}" type="presOf" srcId="{F506B89B-6219-434B-9FF9-7BF0DB6BE3BF}" destId="{15B7A35F-29E5-4C82-B11E-F606723C446B}" srcOrd="0" destOrd="0" presId="urn:microsoft.com/office/officeart/2005/8/layout/vList5"/>
    <dgm:cxn modelId="{F86BEED6-9675-46CA-9415-97D0A138098F}" srcId="{0C871973-914C-4A26-9D6E-A9537FC15629}" destId="{36A23164-DB97-4847-8777-C6F705320A90}" srcOrd="1" destOrd="0" parTransId="{5C5F7996-E379-4E47-88D7-8DA6A0E0F918}" sibTransId="{B0468682-B364-4885-8288-A2ECA66EC8CF}"/>
    <dgm:cxn modelId="{1F7FBA22-1086-4790-BC14-8142F5067FD9}" type="presOf" srcId="{133FDFF7-E9C4-41A2-A2A4-E4B7ECF7FE2C}" destId="{26FA98A8-AD60-4A98-B011-E733A3FD11A0}" srcOrd="0" destOrd="0" presId="urn:microsoft.com/office/officeart/2005/8/layout/vList5"/>
    <dgm:cxn modelId="{03A880F9-39C5-4495-9715-8D0594A4B319}" type="presOf" srcId="{06D3331B-30F7-441A-B616-D4607DDD32A6}" destId="{31CB8971-1287-4E48-B878-CA93C5BF1753}" srcOrd="0" destOrd="0" presId="urn:microsoft.com/office/officeart/2005/8/layout/vList5"/>
    <dgm:cxn modelId="{964FFCE3-680D-4BDE-B6DA-35626FE27B7C}" srcId="{133FDFF7-E9C4-41A2-A2A4-E4B7ECF7FE2C}" destId="{8EB1D25E-D26A-4BB8-8EEF-DB4A1F6D5042}" srcOrd="0" destOrd="0" parTransId="{85285957-F1BD-48DB-B77F-8E800FC42D95}" sibTransId="{012D31F5-FC63-47EA-BC60-BDD38A7A3268}"/>
    <dgm:cxn modelId="{EA880D03-7857-404A-912E-AEEC78397CD9}" type="presOf" srcId="{307ECE4E-2812-42D2-AE08-16B64E30D0D0}" destId="{15DA757D-8DF6-498C-A927-87702AA81820}" srcOrd="0" destOrd="0" presId="urn:microsoft.com/office/officeart/2005/8/layout/vList5"/>
    <dgm:cxn modelId="{038D3018-477B-4DB3-BE17-6251CC6BBFE2}" type="presOf" srcId="{731DF910-3A93-45C3-BF0F-835EB9F9BB1F}" destId="{9A352B22-F41B-4AA0-9B77-75E911593C92}" srcOrd="0" destOrd="0" presId="urn:microsoft.com/office/officeart/2005/8/layout/vList5"/>
    <dgm:cxn modelId="{1483EED1-27B0-4082-B711-B81EE62323C3}" srcId="{0C871973-914C-4A26-9D6E-A9537FC15629}" destId="{731DF910-3A93-45C3-BF0F-835EB9F9BB1F}" srcOrd="3" destOrd="0" parTransId="{9856692B-5DD2-4AD1-B8D0-C0B461E0C026}" sibTransId="{A3EFAA98-EA21-4D7A-B2AE-82C3D3CB019E}"/>
    <dgm:cxn modelId="{DC1F65DD-7AAF-486D-B0CE-31659B24537D}" srcId="{36A23164-DB97-4847-8777-C6F705320A90}" destId="{F506B89B-6219-434B-9FF9-7BF0DB6BE3BF}" srcOrd="0" destOrd="0" parTransId="{40A421E2-78FE-432E-99F4-5BF75BDA9D27}" sibTransId="{84CB969E-480B-4A7C-8C65-EBD0AB1F4895}"/>
    <dgm:cxn modelId="{C970233A-AAAB-4837-9574-789BCB01F5A2}" type="presOf" srcId="{0C871973-914C-4A26-9D6E-A9537FC15629}" destId="{6CC0B478-899E-4405-B0F9-4EEE65EB14F0}" srcOrd="0" destOrd="0" presId="urn:microsoft.com/office/officeart/2005/8/layout/vList5"/>
    <dgm:cxn modelId="{CC880908-5DA2-4425-BA2C-E59F3CF45302}" srcId="{0C871973-914C-4A26-9D6E-A9537FC15629}" destId="{895ACBB1-997F-4D00-ADEA-0E996CFBCAD7}" srcOrd="2" destOrd="0" parTransId="{3CD79244-8D49-4B0B-BD57-25A68F6B4DD7}" sibTransId="{D202CFD9-0899-4509-9364-95108B4163AC}"/>
    <dgm:cxn modelId="{E8CC8815-317E-40D3-BB53-A12BB549A4B7}" type="presOf" srcId="{8EB1D25E-D26A-4BB8-8EEF-DB4A1F6D5042}" destId="{A9949C75-EC85-4F3A-BEEA-FD49EA946D91}" srcOrd="0" destOrd="0" presId="urn:microsoft.com/office/officeart/2005/8/layout/vList5"/>
    <dgm:cxn modelId="{A9DBA282-6FA9-4E34-8CF3-B252F8DAC682}" srcId="{0C871973-914C-4A26-9D6E-A9537FC15629}" destId="{133FDFF7-E9C4-41A2-A2A4-E4B7ECF7FE2C}" srcOrd="0" destOrd="0" parTransId="{1BF9CD0A-C925-4BCC-87D2-8EA5D1652ADF}" sibTransId="{4025D3D2-7F0D-424E-9C11-66D1957010A3}"/>
    <dgm:cxn modelId="{D055A3BC-1E27-47E1-85D9-2C8B3FDF11AA}" srcId="{731DF910-3A93-45C3-BF0F-835EB9F9BB1F}" destId="{307ECE4E-2812-42D2-AE08-16B64E30D0D0}" srcOrd="0" destOrd="0" parTransId="{23D54C08-2B04-4A79-8BAF-928F47C363B6}" sibTransId="{880B51F9-9932-44EE-9FAB-10BE92E1A5D8}"/>
    <dgm:cxn modelId="{B2637EAF-3561-479B-8936-96CE05EA6D46}" type="presOf" srcId="{36A23164-DB97-4847-8777-C6F705320A90}" destId="{49EA0CBF-C4B5-4038-BC13-72C050AD7D17}" srcOrd="0" destOrd="0" presId="urn:microsoft.com/office/officeart/2005/8/layout/vList5"/>
    <dgm:cxn modelId="{5B6CB6F3-A1A8-4259-B9A3-E5B2CB506DCA}" type="presParOf" srcId="{6CC0B478-899E-4405-B0F9-4EEE65EB14F0}" destId="{935E6D14-3474-420F-829B-A64044297136}" srcOrd="0" destOrd="0" presId="urn:microsoft.com/office/officeart/2005/8/layout/vList5"/>
    <dgm:cxn modelId="{75F948BD-3EFF-474B-86B7-2E6D2F92CCFE}" type="presParOf" srcId="{935E6D14-3474-420F-829B-A64044297136}" destId="{26FA98A8-AD60-4A98-B011-E733A3FD11A0}" srcOrd="0" destOrd="0" presId="urn:microsoft.com/office/officeart/2005/8/layout/vList5"/>
    <dgm:cxn modelId="{24F2178F-00F6-46AA-BD0C-61FA9C1E97B1}" type="presParOf" srcId="{935E6D14-3474-420F-829B-A64044297136}" destId="{A9949C75-EC85-4F3A-BEEA-FD49EA946D91}" srcOrd="1" destOrd="0" presId="urn:microsoft.com/office/officeart/2005/8/layout/vList5"/>
    <dgm:cxn modelId="{8C4B6458-9CA4-46B7-9B24-B9D9E056D205}" type="presParOf" srcId="{6CC0B478-899E-4405-B0F9-4EEE65EB14F0}" destId="{28A51854-3A9C-488F-8BD4-FB8C10C39400}" srcOrd="1" destOrd="0" presId="urn:microsoft.com/office/officeart/2005/8/layout/vList5"/>
    <dgm:cxn modelId="{0EA789E1-60C2-4A26-BEF3-C49533F6A71B}" type="presParOf" srcId="{6CC0B478-899E-4405-B0F9-4EEE65EB14F0}" destId="{C97C8F11-0310-4837-954B-A822D66E2FFD}" srcOrd="2" destOrd="0" presId="urn:microsoft.com/office/officeart/2005/8/layout/vList5"/>
    <dgm:cxn modelId="{ECE29D55-0DF4-42AD-9EBC-DC5E54D84B02}" type="presParOf" srcId="{C97C8F11-0310-4837-954B-A822D66E2FFD}" destId="{49EA0CBF-C4B5-4038-BC13-72C050AD7D17}" srcOrd="0" destOrd="0" presId="urn:microsoft.com/office/officeart/2005/8/layout/vList5"/>
    <dgm:cxn modelId="{A467639E-F1DB-41E0-B090-3DAE4BD0A03A}" type="presParOf" srcId="{C97C8F11-0310-4837-954B-A822D66E2FFD}" destId="{15B7A35F-29E5-4C82-B11E-F606723C446B}" srcOrd="1" destOrd="0" presId="urn:microsoft.com/office/officeart/2005/8/layout/vList5"/>
    <dgm:cxn modelId="{145CD97C-79E8-4474-AF93-2FD4AE973E6F}" type="presParOf" srcId="{6CC0B478-899E-4405-B0F9-4EEE65EB14F0}" destId="{FF5888C9-90C9-4402-A887-17C77C1ED5DC}" srcOrd="3" destOrd="0" presId="urn:microsoft.com/office/officeart/2005/8/layout/vList5"/>
    <dgm:cxn modelId="{81BAC778-5CA2-437E-9ACB-248547CD6341}" type="presParOf" srcId="{6CC0B478-899E-4405-B0F9-4EEE65EB14F0}" destId="{B7E2DE49-5D5B-43FD-BF01-16D5F1AB7CD5}" srcOrd="4" destOrd="0" presId="urn:microsoft.com/office/officeart/2005/8/layout/vList5"/>
    <dgm:cxn modelId="{D27BBC22-220E-4CC1-A375-63855D9B7DDA}" type="presParOf" srcId="{B7E2DE49-5D5B-43FD-BF01-16D5F1AB7CD5}" destId="{C42BA3AC-FA51-4948-A54D-5C6347BC5BF0}" srcOrd="0" destOrd="0" presId="urn:microsoft.com/office/officeart/2005/8/layout/vList5"/>
    <dgm:cxn modelId="{FB348C37-F0E5-42E3-AF0F-F4734870A2C9}" type="presParOf" srcId="{B7E2DE49-5D5B-43FD-BF01-16D5F1AB7CD5}" destId="{31CB8971-1287-4E48-B878-CA93C5BF1753}" srcOrd="1" destOrd="0" presId="urn:microsoft.com/office/officeart/2005/8/layout/vList5"/>
    <dgm:cxn modelId="{948502B9-6732-46D5-84F3-E45C870F9674}" type="presParOf" srcId="{6CC0B478-899E-4405-B0F9-4EEE65EB14F0}" destId="{BECBFC5B-D5F9-43E2-BD36-564ED2C0277D}" srcOrd="5" destOrd="0" presId="urn:microsoft.com/office/officeart/2005/8/layout/vList5"/>
    <dgm:cxn modelId="{6FFA0D30-92FF-4AEE-90E9-5B6B46881E65}" type="presParOf" srcId="{6CC0B478-899E-4405-B0F9-4EEE65EB14F0}" destId="{A953243E-2C7A-42D4-BBC2-08244B169EC4}" srcOrd="6" destOrd="0" presId="urn:microsoft.com/office/officeart/2005/8/layout/vList5"/>
    <dgm:cxn modelId="{C67C3163-4F91-4C2C-8C94-FFE254D34B2B}" type="presParOf" srcId="{A953243E-2C7A-42D4-BBC2-08244B169EC4}" destId="{9A352B22-F41B-4AA0-9B77-75E911593C92}" srcOrd="0" destOrd="0" presId="urn:microsoft.com/office/officeart/2005/8/layout/vList5"/>
    <dgm:cxn modelId="{DE27C0A1-298D-4BC8-BB2C-56395A2E5FE2}" type="presParOf" srcId="{A953243E-2C7A-42D4-BBC2-08244B169EC4}" destId="{15DA757D-8DF6-498C-A927-87702AA818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D75F65-012D-4244-94FE-955B450BBC8C}" type="doc">
      <dgm:prSet loTypeId="urn:microsoft.com/office/officeart/2005/8/layout/vList5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ECF7D2E-3369-45B2-ABF0-3D67F5DD91A5}">
      <dgm:prSet/>
      <dgm:spPr/>
      <dgm:t>
        <a:bodyPr/>
        <a:lstStyle/>
        <a:p>
          <a:pPr rtl="0"/>
          <a:r>
            <a:rPr lang="es-ES_tradnl" dirty="0" smtClean="0"/>
            <a:t>Francia</a:t>
          </a:r>
          <a:endParaRPr lang="es-ES" dirty="0"/>
        </a:p>
      </dgm:t>
    </dgm:pt>
    <dgm:pt modelId="{35F2C398-4785-4C98-9AAB-15845EFB0859}" type="parTrans" cxnId="{19D25F86-2CA7-4329-A01C-716912D7A326}">
      <dgm:prSet/>
      <dgm:spPr/>
      <dgm:t>
        <a:bodyPr/>
        <a:lstStyle/>
        <a:p>
          <a:endParaRPr lang="es-ES"/>
        </a:p>
      </dgm:t>
    </dgm:pt>
    <dgm:pt modelId="{A0168C8D-EB12-47D7-807E-03B57D3CB320}" type="sibTrans" cxnId="{19D25F86-2CA7-4329-A01C-716912D7A326}">
      <dgm:prSet/>
      <dgm:spPr/>
      <dgm:t>
        <a:bodyPr/>
        <a:lstStyle/>
        <a:p>
          <a:endParaRPr lang="es-ES"/>
        </a:p>
      </dgm:t>
    </dgm:pt>
    <dgm:pt modelId="{497F465B-0355-4127-ADFA-4F0F6E4159DA}">
      <dgm:prSet custT="1"/>
      <dgm:spPr/>
      <dgm:t>
        <a:bodyPr/>
        <a:lstStyle/>
        <a:p>
          <a:pPr rtl="0"/>
          <a:r>
            <a:rPr lang="es-ES_tradnl" sz="1200" dirty="0" smtClean="0"/>
            <a:t>La Ley </a:t>
          </a:r>
          <a:r>
            <a:rPr lang="es-ES_tradnl" sz="1200" dirty="0" err="1" smtClean="0"/>
            <a:t>Hadopi</a:t>
          </a:r>
          <a:r>
            <a:rPr lang="es-ES_tradnl" sz="1200" dirty="0" smtClean="0"/>
            <a:t> 2. Establece sistemas de avisos a los internautas que se descargan archivos de forma ilegal y establece sanciones por parte de la autoridad judicial</a:t>
          </a:r>
          <a:endParaRPr lang="es-ES" sz="1200" dirty="0"/>
        </a:p>
      </dgm:t>
    </dgm:pt>
    <dgm:pt modelId="{C663C35B-B5AD-4FBA-AD30-3C596B186F67}" type="parTrans" cxnId="{D1E6CB86-23BD-4728-A58F-1091B927D46E}">
      <dgm:prSet/>
      <dgm:spPr/>
      <dgm:t>
        <a:bodyPr/>
        <a:lstStyle/>
        <a:p>
          <a:endParaRPr lang="es-ES"/>
        </a:p>
      </dgm:t>
    </dgm:pt>
    <dgm:pt modelId="{9653D559-0694-4E92-A8F8-A661EA2881F3}" type="sibTrans" cxnId="{D1E6CB86-23BD-4728-A58F-1091B927D46E}">
      <dgm:prSet/>
      <dgm:spPr/>
      <dgm:t>
        <a:bodyPr/>
        <a:lstStyle/>
        <a:p>
          <a:endParaRPr lang="es-ES"/>
        </a:p>
      </dgm:t>
    </dgm:pt>
    <dgm:pt modelId="{5EC5CE08-1C8C-4758-9ABB-A7EFB3E7A339}">
      <dgm:prSet/>
      <dgm:spPr/>
      <dgm:t>
        <a:bodyPr/>
        <a:lstStyle/>
        <a:p>
          <a:pPr rtl="0"/>
          <a:r>
            <a:rPr lang="es-ES_tradnl" dirty="0" smtClean="0"/>
            <a:t>Reino Unido</a:t>
          </a:r>
          <a:endParaRPr lang="es-ES" dirty="0"/>
        </a:p>
      </dgm:t>
    </dgm:pt>
    <dgm:pt modelId="{6DB16374-0616-4B56-9861-9C9960C98473}" type="parTrans" cxnId="{6EEBE4EC-8139-437A-AEB2-20F5D82D0E76}">
      <dgm:prSet/>
      <dgm:spPr/>
      <dgm:t>
        <a:bodyPr/>
        <a:lstStyle/>
        <a:p>
          <a:endParaRPr lang="es-ES"/>
        </a:p>
      </dgm:t>
    </dgm:pt>
    <dgm:pt modelId="{2FC143CA-CF21-48C7-852C-1774B46AD877}" type="sibTrans" cxnId="{6EEBE4EC-8139-437A-AEB2-20F5D82D0E76}">
      <dgm:prSet/>
      <dgm:spPr/>
      <dgm:t>
        <a:bodyPr/>
        <a:lstStyle/>
        <a:p>
          <a:endParaRPr lang="es-ES"/>
        </a:p>
      </dgm:t>
    </dgm:pt>
    <dgm:pt modelId="{615B68A2-CB93-496A-B6A8-87D9AE6F3643}">
      <dgm:prSet custT="1"/>
      <dgm:spPr/>
      <dgm:t>
        <a:bodyPr/>
        <a:lstStyle/>
        <a:p>
          <a:pPr rtl="0"/>
          <a:r>
            <a:rPr lang="es-ES_tradnl" sz="1200" dirty="0" smtClean="0"/>
            <a:t>La Digital </a:t>
          </a:r>
          <a:r>
            <a:rPr lang="es-ES_tradnl" sz="1200" dirty="0" err="1" smtClean="0"/>
            <a:t>Economy</a:t>
          </a:r>
          <a:r>
            <a:rPr lang="es-ES_tradnl" sz="1200" dirty="0" smtClean="0"/>
            <a:t> Bill. Establece la desconexión de los usuarios que descarguen de forma continuada material con derechos de autor</a:t>
          </a:r>
          <a:endParaRPr lang="es-ES" sz="1200" dirty="0"/>
        </a:p>
      </dgm:t>
    </dgm:pt>
    <dgm:pt modelId="{533542D3-8BBE-430A-AC4C-97AB797A677E}" type="parTrans" cxnId="{41747DFB-E080-4355-B23D-F41730B67062}">
      <dgm:prSet/>
      <dgm:spPr/>
      <dgm:t>
        <a:bodyPr/>
        <a:lstStyle/>
        <a:p>
          <a:endParaRPr lang="es-ES"/>
        </a:p>
      </dgm:t>
    </dgm:pt>
    <dgm:pt modelId="{45D93833-FAEF-4095-AFF9-A5D02815FE94}" type="sibTrans" cxnId="{41747DFB-E080-4355-B23D-F41730B67062}">
      <dgm:prSet/>
      <dgm:spPr/>
      <dgm:t>
        <a:bodyPr/>
        <a:lstStyle/>
        <a:p>
          <a:endParaRPr lang="es-ES"/>
        </a:p>
      </dgm:t>
    </dgm:pt>
    <dgm:pt modelId="{16563E9E-2724-469F-9C21-0294114C1ABE}">
      <dgm:prSet/>
      <dgm:spPr/>
      <dgm:t>
        <a:bodyPr/>
        <a:lstStyle/>
        <a:p>
          <a:pPr rtl="0"/>
          <a:r>
            <a:rPr lang="es-ES_tradnl" dirty="0" smtClean="0"/>
            <a:t>Irlanda</a:t>
          </a:r>
          <a:endParaRPr lang="es-ES" dirty="0"/>
        </a:p>
      </dgm:t>
    </dgm:pt>
    <dgm:pt modelId="{DF867C09-4E1C-4449-B6A2-DABADDF55CE8}" type="parTrans" cxnId="{76693EF8-EA4F-4319-B47E-AA3B93A31DCE}">
      <dgm:prSet/>
      <dgm:spPr/>
      <dgm:t>
        <a:bodyPr/>
        <a:lstStyle/>
        <a:p>
          <a:endParaRPr lang="es-ES"/>
        </a:p>
      </dgm:t>
    </dgm:pt>
    <dgm:pt modelId="{55CA36F7-1D8D-4B7F-8EAE-B5140094C5D6}" type="sibTrans" cxnId="{76693EF8-EA4F-4319-B47E-AA3B93A31DCE}">
      <dgm:prSet/>
      <dgm:spPr/>
      <dgm:t>
        <a:bodyPr/>
        <a:lstStyle/>
        <a:p>
          <a:endParaRPr lang="es-ES"/>
        </a:p>
      </dgm:t>
    </dgm:pt>
    <dgm:pt modelId="{F6CE2FF3-7B09-4F2F-BB69-0D246E48B58D}">
      <dgm:prSet custT="1"/>
      <dgm:spPr/>
      <dgm:t>
        <a:bodyPr/>
        <a:lstStyle/>
        <a:p>
          <a:pPr rtl="0"/>
          <a:r>
            <a:rPr lang="es-ES_tradnl" sz="1200" dirty="0" smtClean="0"/>
            <a:t>Acuerdo entre la industria de contenidos y proveedores de servicios de Internet del País para combatir las descargas ilegales.</a:t>
          </a:r>
          <a:endParaRPr lang="es-ES" sz="1200" dirty="0"/>
        </a:p>
      </dgm:t>
    </dgm:pt>
    <dgm:pt modelId="{85909FBF-8055-4E1D-B2CA-9C7181E2A492}" type="parTrans" cxnId="{F2E68B3C-F0AC-4F8D-939B-935BB5E563FB}">
      <dgm:prSet/>
      <dgm:spPr/>
      <dgm:t>
        <a:bodyPr/>
        <a:lstStyle/>
        <a:p>
          <a:endParaRPr lang="es-ES"/>
        </a:p>
      </dgm:t>
    </dgm:pt>
    <dgm:pt modelId="{FC2DBE32-9306-46DC-B3B4-F6018E48902B}" type="sibTrans" cxnId="{F2E68B3C-F0AC-4F8D-939B-935BB5E563FB}">
      <dgm:prSet/>
      <dgm:spPr/>
      <dgm:t>
        <a:bodyPr/>
        <a:lstStyle/>
        <a:p>
          <a:endParaRPr lang="es-ES"/>
        </a:p>
      </dgm:t>
    </dgm:pt>
    <dgm:pt modelId="{EADEF6E0-616B-48EC-AE69-0099904A55F1}">
      <dgm:prSet/>
      <dgm:spPr/>
      <dgm:t>
        <a:bodyPr/>
        <a:lstStyle/>
        <a:p>
          <a:pPr rtl="0"/>
          <a:r>
            <a:rPr lang="es-ES" dirty="0" smtClean="0"/>
            <a:t>Finlandia y Suecia</a:t>
          </a:r>
          <a:endParaRPr lang="es-ES" dirty="0"/>
        </a:p>
      </dgm:t>
    </dgm:pt>
    <dgm:pt modelId="{0A20E3ED-5E63-4740-B2D1-8FFB191EE54B}" type="parTrans" cxnId="{41925B55-71A2-4CDF-95E5-E8A5B79B124C}">
      <dgm:prSet/>
      <dgm:spPr/>
      <dgm:t>
        <a:bodyPr/>
        <a:lstStyle/>
        <a:p>
          <a:endParaRPr lang="es-ES"/>
        </a:p>
      </dgm:t>
    </dgm:pt>
    <dgm:pt modelId="{67D0F5CD-64C4-4F45-9B1B-7C9BCFABAC59}" type="sibTrans" cxnId="{41925B55-71A2-4CDF-95E5-E8A5B79B124C}">
      <dgm:prSet/>
      <dgm:spPr/>
      <dgm:t>
        <a:bodyPr/>
        <a:lstStyle/>
        <a:p>
          <a:endParaRPr lang="es-ES"/>
        </a:p>
      </dgm:t>
    </dgm:pt>
    <dgm:pt modelId="{61192181-8BA3-43C0-92A4-D62EBF72353B}">
      <dgm:prSet custT="1"/>
      <dgm:spPr/>
      <dgm:t>
        <a:bodyPr/>
        <a:lstStyle/>
        <a:p>
          <a:pPr rtl="0"/>
          <a:r>
            <a:rPr lang="es-ES" sz="1200" dirty="0" smtClean="0"/>
            <a:t>Transposición de la Directiva Europea IPRED 1. Establece sistemas de avisos </a:t>
          </a:r>
          <a:r>
            <a:rPr lang="es-ES" sz="1200" smtClean="0"/>
            <a:t>y multas.</a:t>
          </a:r>
          <a:endParaRPr lang="es-ES" sz="1200" dirty="0"/>
        </a:p>
      </dgm:t>
    </dgm:pt>
    <dgm:pt modelId="{41461DDA-3799-4B22-934F-215A82A95B7D}" type="parTrans" cxnId="{44DB654D-7754-4A57-882D-E18E07FA3208}">
      <dgm:prSet/>
      <dgm:spPr/>
      <dgm:t>
        <a:bodyPr/>
        <a:lstStyle/>
        <a:p>
          <a:endParaRPr lang="es-ES"/>
        </a:p>
      </dgm:t>
    </dgm:pt>
    <dgm:pt modelId="{E9C9C9D3-FF0D-4345-A762-EB02FCE6E6D2}" type="sibTrans" cxnId="{44DB654D-7754-4A57-882D-E18E07FA3208}">
      <dgm:prSet/>
      <dgm:spPr/>
      <dgm:t>
        <a:bodyPr/>
        <a:lstStyle/>
        <a:p>
          <a:endParaRPr lang="es-ES"/>
        </a:p>
      </dgm:t>
    </dgm:pt>
    <dgm:pt modelId="{5C30483D-3691-4A4C-97FC-F53CBF919061}">
      <dgm:prSet/>
      <dgm:spPr/>
      <dgm:t>
        <a:bodyPr/>
        <a:lstStyle/>
        <a:p>
          <a:pPr rtl="0"/>
          <a:r>
            <a:rPr lang="es-ES" dirty="0" smtClean="0"/>
            <a:t>Estados Unidos</a:t>
          </a:r>
          <a:endParaRPr lang="es-ES" dirty="0"/>
        </a:p>
      </dgm:t>
    </dgm:pt>
    <dgm:pt modelId="{72D7FE86-1C81-452E-95DF-7030E04A98F2}" type="parTrans" cxnId="{72727874-9343-4AC6-995B-813DC46B73A8}">
      <dgm:prSet/>
      <dgm:spPr/>
      <dgm:t>
        <a:bodyPr/>
        <a:lstStyle/>
        <a:p>
          <a:endParaRPr lang="es-ES"/>
        </a:p>
      </dgm:t>
    </dgm:pt>
    <dgm:pt modelId="{E8DE4899-34EC-4DA3-BBE1-631D0B52AE5C}" type="sibTrans" cxnId="{72727874-9343-4AC6-995B-813DC46B73A8}">
      <dgm:prSet/>
      <dgm:spPr/>
      <dgm:t>
        <a:bodyPr/>
        <a:lstStyle/>
        <a:p>
          <a:endParaRPr lang="es-ES"/>
        </a:p>
      </dgm:t>
    </dgm:pt>
    <dgm:pt modelId="{2E02BB6B-108B-4758-946E-766BED3FBE5E}">
      <dgm:prSet custT="1"/>
      <dgm:spPr/>
      <dgm:t>
        <a:bodyPr/>
        <a:lstStyle/>
        <a:p>
          <a:pPr rtl="0"/>
          <a:r>
            <a:rPr lang="es-ES" sz="1200" dirty="0" smtClean="0"/>
            <a:t>Digital Millennium Copyright </a:t>
          </a:r>
          <a:r>
            <a:rPr lang="es-ES" sz="1200" dirty="0" err="1" smtClean="0"/>
            <a:t>Act</a:t>
          </a:r>
          <a:r>
            <a:rPr lang="es-ES" sz="1200" dirty="0" smtClean="0"/>
            <a:t>. Se sanciona la infracción de los derechos de reproducción y la producción y distribución de tecnología que permite sortear las medidas de protección de copyright</a:t>
          </a:r>
          <a:endParaRPr lang="es-ES" sz="1200" dirty="0"/>
        </a:p>
      </dgm:t>
    </dgm:pt>
    <dgm:pt modelId="{7DF84322-3299-4218-B3BD-3FB95036BA1D}" type="parTrans" cxnId="{46BC92C8-1DA8-443B-AF33-B79B10C70F7A}">
      <dgm:prSet/>
      <dgm:spPr/>
      <dgm:t>
        <a:bodyPr/>
        <a:lstStyle/>
        <a:p>
          <a:endParaRPr lang="es-ES"/>
        </a:p>
      </dgm:t>
    </dgm:pt>
    <dgm:pt modelId="{73881E5A-FB63-4360-8431-AF1589C570E3}" type="sibTrans" cxnId="{46BC92C8-1DA8-443B-AF33-B79B10C70F7A}">
      <dgm:prSet/>
      <dgm:spPr/>
      <dgm:t>
        <a:bodyPr/>
        <a:lstStyle/>
        <a:p>
          <a:endParaRPr lang="es-ES"/>
        </a:p>
      </dgm:t>
    </dgm:pt>
    <dgm:pt modelId="{76E33816-055D-4865-BE0B-C7AE21643BA6}">
      <dgm:prSet/>
      <dgm:spPr/>
      <dgm:t>
        <a:bodyPr/>
        <a:lstStyle/>
        <a:p>
          <a:pPr rtl="0"/>
          <a:r>
            <a:rPr lang="es-ES" dirty="0" smtClean="0"/>
            <a:t>España</a:t>
          </a:r>
          <a:endParaRPr lang="es-ES" dirty="0"/>
        </a:p>
      </dgm:t>
    </dgm:pt>
    <dgm:pt modelId="{CA1220D5-E861-4F78-A6C7-9F203E9BAE7D}" type="parTrans" cxnId="{945FC942-9F9F-4243-AD50-4684F0111629}">
      <dgm:prSet/>
      <dgm:spPr/>
      <dgm:t>
        <a:bodyPr/>
        <a:lstStyle/>
        <a:p>
          <a:endParaRPr lang="es-ES"/>
        </a:p>
      </dgm:t>
    </dgm:pt>
    <dgm:pt modelId="{0F8A0387-5DC5-4D17-8CC4-D2F0C8341C4C}" type="sibTrans" cxnId="{945FC942-9F9F-4243-AD50-4684F0111629}">
      <dgm:prSet/>
      <dgm:spPr/>
      <dgm:t>
        <a:bodyPr/>
        <a:lstStyle/>
        <a:p>
          <a:endParaRPr lang="es-ES"/>
        </a:p>
      </dgm:t>
    </dgm:pt>
    <dgm:pt modelId="{BF7A86A5-B8B2-4AAF-8091-CA1FD9E6AAC1}">
      <dgm:prSet custT="1"/>
      <dgm:spPr/>
      <dgm:t>
        <a:bodyPr/>
        <a:lstStyle/>
        <a:p>
          <a:pPr rtl="0"/>
          <a:r>
            <a:rPr lang="es-ES" sz="1200" dirty="0" smtClean="0"/>
            <a:t>Ley </a:t>
          </a:r>
          <a:r>
            <a:rPr lang="es-ES" sz="1200" dirty="0" err="1" smtClean="0"/>
            <a:t>Sinde</a:t>
          </a:r>
          <a:r>
            <a:rPr lang="es-ES" sz="1200" dirty="0" smtClean="0"/>
            <a:t>. Crea una Comisión que analiza, tras denuncia de parte, si una página web vulnera los derechos de propiedad intelectual</a:t>
          </a:r>
          <a:endParaRPr lang="es-ES" sz="1200" dirty="0"/>
        </a:p>
      </dgm:t>
    </dgm:pt>
    <dgm:pt modelId="{0B46D4CD-BCF1-44F9-B100-B06C2E09B668}" type="parTrans" cxnId="{E5750947-9F1A-4A2B-8915-4F2C7C8ECE0C}">
      <dgm:prSet/>
      <dgm:spPr/>
      <dgm:t>
        <a:bodyPr/>
        <a:lstStyle/>
        <a:p>
          <a:endParaRPr lang="es-ES"/>
        </a:p>
      </dgm:t>
    </dgm:pt>
    <dgm:pt modelId="{B42D244B-0928-4FAD-83A3-41E0B14DC232}" type="sibTrans" cxnId="{E5750947-9F1A-4A2B-8915-4F2C7C8ECE0C}">
      <dgm:prSet/>
      <dgm:spPr/>
      <dgm:t>
        <a:bodyPr/>
        <a:lstStyle/>
        <a:p>
          <a:endParaRPr lang="es-ES"/>
        </a:p>
      </dgm:t>
    </dgm:pt>
    <dgm:pt modelId="{689E287B-A1EB-4D92-9F84-8D4E639CD6A4}" type="pres">
      <dgm:prSet presAssocID="{68D75F65-012D-4244-94FE-955B450BBC8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12A0374-0A01-48B4-B706-407455A13C79}" type="pres">
      <dgm:prSet presAssocID="{CECF7D2E-3369-45B2-ABF0-3D67F5DD91A5}" presName="linNode" presStyleCnt="0"/>
      <dgm:spPr/>
      <dgm:t>
        <a:bodyPr/>
        <a:lstStyle/>
        <a:p>
          <a:endParaRPr lang="es-ES"/>
        </a:p>
      </dgm:t>
    </dgm:pt>
    <dgm:pt modelId="{0BEA026A-57B6-4FAA-8688-0F7CF39B150F}" type="pres">
      <dgm:prSet presAssocID="{CECF7D2E-3369-45B2-ABF0-3D67F5DD91A5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9D8FB2-0AD0-4552-BCFB-1C9977EC9B43}" type="pres">
      <dgm:prSet presAssocID="{CECF7D2E-3369-45B2-ABF0-3D67F5DD91A5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7AB784-83D9-4CC5-99C2-1C057CEB6BFB}" type="pres">
      <dgm:prSet presAssocID="{A0168C8D-EB12-47D7-807E-03B57D3CB320}" presName="sp" presStyleCnt="0"/>
      <dgm:spPr/>
      <dgm:t>
        <a:bodyPr/>
        <a:lstStyle/>
        <a:p>
          <a:endParaRPr lang="es-ES"/>
        </a:p>
      </dgm:t>
    </dgm:pt>
    <dgm:pt modelId="{5F2F2419-DF4E-4780-A28A-8BAA55A7F69F}" type="pres">
      <dgm:prSet presAssocID="{5EC5CE08-1C8C-4758-9ABB-A7EFB3E7A339}" presName="linNode" presStyleCnt="0"/>
      <dgm:spPr/>
      <dgm:t>
        <a:bodyPr/>
        <a:lstStyle/>
        <a:p>
          <a:endParaRPr lang="es-ES"/>
        </a:p>
      </dgm:t>
    </dgm:pt>
    <dgm:pt modelId="{8F418B2A-DB6F-4438-A593-276A0CF069D4}" type="pres">
      <dgm:prSet presAssocID="{5EC5CE08-1C8C-4758-9ABB-A7EFB3E7A339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20D41F-DE7A-4DA0-A588-3207FAFDF14F}" type="pres">
      <dgm:prSet presAssocID="{5EC5CE08-1C8C-4758-9ABB-A7EFB3E7A339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91655C-F68C-41C4-9064-70F131170737}" type="pres">
      <dgm:prSet presAssocID="{2FC143CA-CF21-48C7-852C-1774B46AD877}" presName="sp" presStyleCnt="0"/>
      <dgm:spPr/>
      <dgm:t>
        <a:bodyPr/>
        <a:lstStyle/>
        <a:p>
          <a:endParaRPr lang="es-ES"/>
        </a:p>
      </dgm:t>
    </dgm:pt>
    <dgm:pt modelId="{B71DFFA8-ECAC-4AC0-86C4-F93A1018A5C0}" type="pres">
      <dgm:prSet presAssocID="{16563E9E-2724-469F-9C21-0294114C1ABE}" presName="linNode" presStyleCnt="0"/>
      <dgm:spPr/>
      <dgm:t>
        <a:bodyPr/>
        <a:lstStyle/>
        <a:p>
          <a:endParaRPr lang="es-ES"/>
        </a:p>
      </dgm:t>
    </dgm:pt>
    <dgm:pt modelId="{D4FA10A9-030D-4FCD-8DA0-20FFCC74C7F3}" type="pres">
      <dgm:prSet presAssocID="{16563E9E-2724-469F-9C21-0294114C1ABE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9806F1-84B4-4E56-832E-758C57E58201}" type="pres">
      <dgm:prSet presAssocID="{16563E9E-2724-469F-9C21-0294114C1ABE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DE0C2B-62C9-4B3A-84A7-F81DA5C7A162}" type="pres">
      <dgm:prSet presAssocID="{55CA36F7-1D8D-4B7F-8EAE-B5140094C5D6}" presName="sp" presStyleCnt="0"/>
      <dgm:spPr/>
      <dgm:t>
        <a:bodyPr/>
        <a:lstStyle/>
        <a:p>
          <a:endParaRPr lang="es-ES"/>
        </a:p>
      </dgm:t>
    </dgm:pt>
    <dgm:pt modelId="{17A03456-6D2E-4884-B981-C449EE095189}" type="pres">
      <dgm:prSet presAssocID="{EADEF6E0-616B-48EC-AE69-0099904A55F1}" presName="linNode" presStyleCnt="0"/>
      <dgm:spPr/>
      <dgm:t>
        <a:bodyPr/>
        <a:lstStyle/>
        <a:p>
          <a:endParaRPr lang="es-ES"/>
        </a:p>
      </dgm:t>
    </dgm:pt>
    <dgm:pt modelId="{D1106810-E595-46C6-B817-4883CA10F024}" type="pres">
      <dgm:prSet presAssocID="{EADEF6E0-616B-48EC-AE69-0099904A55F1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726F4D-E63D-448D-8250-FF4618CC6F64}" type="pres">
      <dgm:prSet presAssocID="{EADEF6E0-616B-48EC-AE69-0099904A55F1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8B0557-7FA5-4FF6-A774-2BA86C30B01A}" type="pres">
      <dgm:prSet presAssocID="{67D0F5CD-64C4-4F45-9B1B-7C9BCFABAC59}" presName="sp" presStyleCnt="0"/>
      <dgm:spPr/>
      <dgm:t>
        <a:bodyPr/>
        <a:lstStyle/>
        <a:p>
          <a:endParaRPr lang="es-ES"/>
        </a:p>
      </dgm:t>
    </dgm:pt>
    <dgm:pt modelId="{48AF8B26-3D1B-4B5F-9CBA-E23DF8630A61}" type="pres">
      <dgm:prSet presAssocID="{5C30483D-3691-4A4C-97FC-F53CBF919061}" presName="linNode" presStyleCnt="0"/>
      <dgm:spPr/>
      <dgm:t>
        <a:bodyPr/>
        <a:lstStyle/>
        <a:p>
          <a:endParaRPr lang="es-ES"/>
        </a:p>
      </dgm:t>
    </dgm:pt>
    <dgm:pt modelId="{AA97040D-76C5-4B8B-BF8E-53B058B49186}" type="pres">
      <dgm:prSet presAssocID="{5C30483D-3691-4A4C-97FC-F53CBF919061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6AFE7D-1EF1-42F1-97EC-CF41CB92584F}" type="pres">
      <dgm:prSet presAssocID="{5C30483D-3691-4A4C-97FC-F53CBF919061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3DB42A-72F5-4B0F-BDC2-1407C8F99A57}" type="pres">
      <dgm:prSet presAssocID="{E8DE4899-34EC-4DA3-BBE1-631D0B52AE5C}" presName="sp" presStyleCnt="0"/>
      <dgm:spPr/>
      <dgm:t>
        <a:bodyPr/>
        <a:lstStyle/>
        <a:p>
          <a:endParaRPr lang="es-ES"/>
        </a:p>
      </dgm:t>
    </dgm:pt>
    <dgm:pt modelId="{917DAB92-08CD-4B34-9088-B2D3DAC29BCA}" type="pres">
      <dgm:prSet presAssocID="{76E33816-055D-4865-BE0B-C7AE21643BA6}" presName="linNode" presStyleCnt="0"/>
      <dgm:spPr/>
      <dgm:t>
        <a:bodyPr/>
        <a:lstStyle/>
        <a:p>
          <a:endParaRPr lang="es-ES"/>
        </a:p>
      </dgm:t>
    </dgm:pt>
    <dgm:pt modelId="{98842457-4EF5-405F-AA28-0CD34F865B2B}" type="pres">
      <dgm:prSet presAssocID="{76E33816-055D-4865-BE0B-C7AE21643BA6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1F2700-4B56-4E98-82D5-E320AE07F07E}" type="pres">
      <dgm:prSet presAssocID="{76E33816-055D-4865-BE0B-C7AE21643BA6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2E68B3C-F0AC-4F8D-939B-935BB5E563FB}" srcId="{16563E9E-2724-469F-9C21-0294114C1ABE}" destId="{F6CE2FF3-7B09-4F2F-BB69-0D246E48B58D}" srcOrd="0" destOrd="0" parTransId="{85909FBF-8055-4E1D-B2CA-9C7181E2A492}" sibTransId="{FC2DBE32-9306-46DC-B3B4-F6018E48902B}"/>
    <dgm:cxn modelId="{19D25F86-2CA7-4329-A01C-716912D7A326}" srcId="{68D75F65-012D-4244-94FE-955B450BBC8C}" destId="{CECF7D2E-3369-45B2-ABF0-3D67F5DD91A5}" srcOrd="0" destOrd="0" parTransId="{35F2C398-4785-4C98-9AAB-15845EFB0859}" sibTransId="{A0168C8D-EB12-47D7-807E-03B57D3CB320}"/>
    <dgm:cxn modelId="{668E88A1-6312-4164-AEA5-802AC332339D}" type="presOf" srcId="{2E02BB6B-108B-4758-946E-766BED3FBE5E}" destId="{BD6AFE7D-1EF1-42F1-97EC-CF41CB92584F}" srcOrd="0" destOrd="0" presId="urn:microsoft.com/office/officeart/2005/8/layout/vList5"/>
    <dgm:cxn modelId="{76693EF8-EA4F-4319-B47E-AA3B93A31DCE}" srcId="{68D75F65-012D-4244-94FE-955B450BBC8C}" destId="{16563E9E-2724-469F-9C21-0294114C1ABE}" srcOrd="2" destOrd="0" parTransId="{DF867C09-4E1C-4449-B6A2-DABADDF55CE8}" sibTransId="{55CA36F7-1D8D-4B7F-8EAE-B5140094C5D6}"/>
    <dgm:cxn modelId="{4E526263-CB3F-4DE4-B056-81E73894B1BA}" type="presOf" srcId="{5C30483D-3691-4A4C-97FC-F53CBF919061}" destId="{AA97040D-76C5-4B8B-BF8E-53B058B49186}" srcOrd="0" destOrd="0" presId="urn:microsoft.com/office/officeart/2005/8/layout/vList5"/>
    <dgm:cxn modelId="{945FC942-9F9F-4243-AD50-4684F0111629}" srcId="{68D75F65-012D-4244-94FE-955B450BBC8C}" destId="{76E33816-055D-4865-BE0B-C7AE21643BA6}" srcOrd="5" destOrd="0" parTransId="{CA1220D5-E861-4F78-A6C7-9F203E9BAE7D}" sibTransId="{0F8A0387-5DC5-4D17-8CC4-D2F0C8341C4C}"/>
    <dgm:cxn modelId="{DB5693FF-2669-49C8-A489-1B564A6341B4}" type="presOf" srcId="{615B68A2-CB93-496A-B6A8-87D9AE6F3643}" destId="{1720D41F-DE7A-4DA0-A588-3207FAFDF14F}" srcOrd="0" destOrd="0" presId="urn:microsoft.com/office/officeart/2005/8/layout/vList5"/>
    <dgm:cxn modelId="{EC6459ED-FA23-4A77-9453-58A473B9352A}" type="presOf" srcId="{16563E9E-2724-469F-9C21-0294114C1ABE}" destId="{D4FA10A9-030D-4FCD-8DA0-20FFCC74C7F3}" srcOrd="0" destOrd="0" presId="urn:microsoft.com/office/officeart/2005/8/layout/vList5"/>
    <dgm:cxn modelId="{72727874-9343-4AC6-995B-813DC46B73A8}" srcId="{68D75F65-012D-4244-94FE-955B450BBC8C}" destId="{5C30483D-3691-4A4C-97FC-F53CBF919061}" srcOrd="4" destOrd="0" parTransId="{72D7FE86-1C81-452E-95DF-7030E04A98F2}" sibTransId="{E8DE4899-34EC-4DA3-BBE1-631D0B52AE5C}"/>
    <dgm:cxn modelId="{CEADCA60-88F2-424B-88A2-15B3F04CE857}" type="presOf" srcId="{68D75F65-012D-4244-94FE-955B450BBC8C}" destId="{689E287B-A1EB-4D92-9F84-8D4E639CD6A4}" srcOrd="0" destOrd="0" presId="urn:microsoft.com/office/officeart/2005/8/layout/vList5"/>
    <dgm:cxn modelId="{AD7F0DC0-E771-4C87-AABB-7662FE5BE019}" type="presOf" srcId="{EADEF6E0-616B-48EC-AE69-0099904A55F1}" destId="{D1106810-E595-46C6-B817-4883CA10F024}" srcOrd="0" destOrd="0" presId="urn:microsoft.com/office/officeart/2005/8/layout/vList5"/>
    <dgm:cxn modelId="{E5750947-9F1A-4A2B-8915-4F2C7C8ECE0C}" srcId="{76E33816-055D-4865-BE0B-C7AE21643BA6}" destId="{BF7A86A5-B8B2-4AAF-8091-CA1FD9E6AAC1}" srcOrd="0" destOrd="0" parTransId="{0B46D4CD-BCF1-44F9-B100-B06C2E09B668}" sibTransId="{B42D244B-0928-4FAD-83A3-41E0B14DC232}"/>
    <dgm:cxn modelId="{343DB948-C9C4-49CC-BE8C-330C237F08D4}" type="presOf" srcId="{497F465B-0355-4127-ADFA-4F0F6E4159DA}" destId="{4A9D8FB2-0AD0-4552-BCFB-1C9977EC9B43}" srcOrd="0" destOrd="0" presId="urn:microsoft.com/office/officeart/2005/8/layout/vList5"/>
    <dgm:cxn modelId="{D1E6CB86-23BD-4728-A58F-1091B927D46E}" srcId="{CECF7D2E-3369-45B2-ABF0-3D67F5DD91A5}" destId="{497F465B-0355-4127-ADFA-4F0F6E4159DA}" srcOrd="0" destOrd="0" parTransId="{C663C35B-B5AD-4FBA-AD30-3C596B186F67}" sibTransId="{9653D559-0694-4E92-A8F8-A661EA2881F3}"/>
    <dgm:cxn modelId="{7CE2104B-C216-48EB-88BB-9E5A4CC1FAA6}" type="presOf" srcId="{5EC5CE08-1C8C-4758-9ABB-A7EFB3E7A339}" destId="{8F418B2A-DB6F-4438-A593-276A0CF069D4}" srcOrd="0" destOrd="0" presId="urn:microsoft.com/office/officeart/2005/8/layout/vList5"/>
    <dgm:cxn modelId="{1ADFBE6D-F48F-4DD5-A6B0-BDFFC212E3E3}" type="presOf" srcId="{CECF7D2E-3369-45B2-ABF0-3D67F5DD91A5}" destId="{0BEA026A-57B6-4FAA-8688-0F7CF39B150F}" srcOrd="0" destOrd="0" presId="urn:microsoft.com/office/officeart/2005/8/layout/vList5"/>
    <dgm:cxn modelId="{27567353-95EA-4AC3-9E08-CD6BC2A75D10}" type="presOf" srcId="{F6CE2FF3-7B09-4F2F-BB69-0D246E48B58D}" destId="{5B9806F1-84B4-4E56-832E-758C57E58201}" srcOrd="0" destOrd="0" presId="urn:microsoft.com/office/officeart/2005/8/layout/vList5"/>
    <dgm:cxn modelId="{44DB654D-7754-4A57-882D-E18E07FA3208}" srcId="{EADEF6E0-616B-48EC-AE69-0099904A55F1}" destId="{61192181-8BA3-43C0-92A4-D62EBF72353B}" srcOrd="0" destOrd="0" parTransId="{41461DDA-3799-4B22-934F-215A82A95B7D}" sibTransId="{E9C9C9D3-FF0D-4345-A762-EB02FCE6E6D2}"/>
    <dgm:cxn modelId="{41747DFB-E080-4355-B23D-F41730B67062}" srcId="{5EC5CE08-1C8C-4758-9ABB-A7EFB3E7A339}" destId="{615B68A2-CB93-496A-B6A8-87D9AE6F3643}" srcOrd="0" destOrd="0" parTransId="{533542D3-8BBE-430A-AC4C-97AB797A677E}" sibTransId="{45D93833-FAEF-4095-AFF9-A5D02815FE94}"/>
    <dgm:cxn modelId="{41925B55-71A2-4CDF-95E5-E8A5B79B124C}" srcId="{68D75F65-012D-4244-94FE-955B450BBC8C}" destId="{EADEF6E0-616B-48EC-AE69-0099904A55F1}" srcOrd="3" destOrd="0" parTransId="{0A20E3ED-5E63-4740-B2D1-8FFB191EE54B}" sibTransId="{67D0F5CD-64C4-4F45-9B1B-7C9BCFABAC59}"/>
    <dgm:cxn modelId="{047BDD1E-E4DC-41E6-A90D-5600443FEB34}" type="presOf" srcId="{61192181-8BA3-43C0-92A4-D62EBF72353B}" destId="{B9726F4D-E63D-448D-8250-FF4618CC6F64}" srcOrd="0" destOrd="0" presId="urn:microsoft.com/office/officeart/2005/8/layout/vList5"/>
    <dgm:cxn modelId="{6EEBE4EC-8139-437A-AEB2-20F5D82D0E76}" srcId="{68D75F65-012D-4244-94FE-955B450BBC8C}" destId="{5EC5CE08-1C8C-4758-9ABB-A7EFB3E7A339}" srcOrd="1" destOrd="0" parTransId="{6DB16374-0616-4B56-9861-9C9960C98473}" sibTransId="{2FC143CA-CF21-48C7-852C-1774B46AD877}"/>
    <dgm:cxn modelId="{BFEA1624-23E4-4824-B540-B8004AE45CAA}" type="presOf" srcId="{76E33816-055D-4865-BE0B-C7AE21643BA6}" destId="{98842457-4EF5-405F-AA28-0CD34F865B2B}" srcOrd="0" destOrd="0" presId="urn:microsoft.com/office/officeart/2005/8/layout/vList5"/>
    <dgm:cxn modelId="{B118A66D-134A-4435-8CB3-DE44605F502B}" type="presOf" srcId="{BF7A86A5-B8B2-4AAF-8091-CA1FD9E6AAC1}" destId="{1C1F2700-4B56-4E98-82D5-E320AE07F07E}" srcOrd="0" destOrd="0" presId="urn:microsoft.com/office/officeart/2005/8/layout/vList5"/>
    <dgm:cxn modelId="{46BC92C8-1DA8-443B-AF33-B79B10C70F7A}" srcId="{5C30483D-3691-4A4C-97FC-F53CBF919061}" destId="{2E02BB6B-108B-4758-946E-766BED3FBE5E}" srcOrd="0" destOrd="0" parTransId="{7DF84322-3299-4218-B3BD-3FB95036BA1D}" sibTransId="{73881E5A-FB63-4360-8431-AF1589C570E3}"/>
    <dgm:cxn modelId="{3D914C27-E7BB-47D8-96BB-A7D40D07233A}" type="presParOf" srcId="{689E287B-A1EB-4D92-9F84-8D4E639CD6A4}" destId="{A12A0374-0A01-48B4-B706-407455A13C79}" srcOrd="0" destOrd="0" presId="urn:microsoft.com/office/officeart/2005/8/layout/vList5"/>
    <dgm:cxn modelId="{30ABBCEB-95FE-4FC9-8492-5900A4DEA4C0}" type="presParOf" srcId="{A12A0374-0A01-48B4-B706-407455A13C79}" destId="{0BEA026A-57B6-4FAA-8688-0F7CF39B150F}" srcOrd="0" destOrd="0" presId="urn:microsoft.com/office/officeart/2005/8/layout/vList5"/>
    <dgm:cxn modelId="{7E7B1F7A-F593-4343-B009-FA20BF89D7B8}" type="presParOf" srcId="{A12A0374-0A01-48B4-B706-407455A13C79}" destId="{4A9D8FB2-0AD0-4552-BCFB-1C9977EC9B43}" srcOrd="1" destOrd="0" presId="urn:microsoft.com/office/officeart/2005/8/layout/vList5"/>
    <dgm:cxn modelId="{C0830C35-1EBF-4E7C-96C5-2EB5CAA8502C}" type="presParOf" srcId="{689E287B-A1EB-4D92-9F84-8D4E639CD6A4}" destId="{9B7AB784-83D9-4CC5-99C2-1C057CEB6BFB}" srcOrd="1" destOrd="0" presId="urn:microsoft.com/office/officeart/2005/8/layout/vList5"/>
    <dgm:cxn modelId="{A23A520C-17CF-4988-9E41-195B262602EC}" type="presParOf" srcId="{689E287B-A1EB-4D92-9F84-8D4E639CD6A4}" destId="{5F2F2419-DF4E-4780-A28A-8BAA55A7F69F}" srcOrd="2" destOrd="0" presId="urn:microsoft.com/office/officeart/2005/8/layout/vList5"/>
    <dgm:cxn modelId="{E4DBC306-6050-4D6D-803C-B65CBEB6AD0F}" type="presParOf" srcId="{5F2F2419-DF4E-4780-A28A-8BAA55A7F69F}" destId="{8F418B2A-DB6F-4438-A593-276A0CF069D4}" srcOrd="0" destOrd="0" presId="urn:microsoft.com/office/officeart/2005/8/layout/vList5"/>
    <dgm:cxn modelId="{63D49511-0FC5-4862-874D-3B01BA73C6B4}" type="presParOf" srcId="{5F2F2419-DF4E-4780-A28A-8BAA55A7F69F}" destId="{1720D41F-DE7A-4DA0-A588-3207FAFDF14F}" srcOrd="1" destOrd="0" presId="urn:microsoft.com/office/officeart/2005/8/layout/vList5"/>
    <dgm:cxn modelId="{C2DBA72A-B979-4AEA-A937-E2F60EC41CF9}" type="presParOf" srcId="{689E287B-A1EB-4D92-9F84-8D4E639CD6A4}" destId="{5891655C-F68C-41C4-9064-70F131170737}" srcOrd="3" destOrd="0" presId="urn:microsoft.com/office/officeart/2005/8/layout/vList5"/>
    <dgm:cxn modelId="{BDB642E4-2985-4817-A310-32F43F38975C}" type="presParOf" srcId="{689E287B-A1EB-4D92-9F84-8D4E639CD6A4}" destId="{B71DFFA8-ECAC-4AC0-86C4-F93A1018A5C0}" srcOrd="4" destOrd="0" presId="urn:microsoft.com/office/officeart/2005/8/layout/vList5"/>
    <dgm:cxn modelId="{A6F7F8B9-2ED1-4AA8-B78D-04BFA69BB020}" type="presParOf" srcId="{B71DFFA8-ECAC-4AC0-86C4-F93A1018A5C0}" destId="{D4FA10A9-030D-4FCD-8DA0-20FFCC74C7F3}" srcOrd="0" destOrd="0" presId="urn:microsoft.com/office/officeart/2005/8/layout/vList5"/>
    <dgm:cxn modelId="{EA784B01-772A-41C6-90F5-0C86F98B4997}" type="presParOf" srcId="{B71DFFA8-ECAC-4AC0-86C4-F93A1018A5C0}" destId="{5B9806F1-84B4-4E56-832E-758C57E58201}" srcOrd="1" destOrd="0" presId="urn:microsoft.com/office/officeart/2005/8/layout/vList5"/>
    <dgm:cxn modelId="{1DCB81CD-AB65-4019-B5A0-037EBA01136B}" type="presParOf" srcId="{689E287B-A1EB-4D92-9F84-8D4E639CD6A4}" destId="{53DE0C2B-62C9-4B3A-84A7-F81DA5C7A162}" srcOrd="5" destOrd="0" presId="urn:microsoft.com/office/officeart/2005/8/layout/vList5"/>
    <dgm:cxn modelId="{DE679B58-C216-4C15-B6CC-EE3DA219FEB7}" type="presParOf" srcId="{689E287B-A1EB-4D92-9F84-8D4E639CD6A4}" destId="{17A03456-6D2E-4884-B981-C449EE095189}" srcOrd="6" destOrd="0" presId="urn:microsoft.com/office/officeart/2005/8/layout/vList5"/>
    <dgm:cxn modelId="{30952EFB-7D79-411E-8F5F-7D2A854EE097}" type="presParOf" srcId="{17A03456-6D2E-4884-B981-C449EE095189}" destId="{D1106810-E595-46C6-B817-4883CA10F024}" srcOrd="0" destOrd="0" presId="urn:microsoft.com/office/officeart/2005/8/layout/vList5"/>
    <dgm:cxn modelId="{1B0BB5AD-7108-4EE9-B332-3801EB063733}" type="presParOf" srcId="{17A03456-6D2E-4884-B981-C449EE095189}" destId="{B9726F4D-E63D-448D-8250-FF4618CC6F64}" srcOrd="1" destOrd="0" presId="urn:microsoft.com/office/officeart/2005/8/layout/vList5"/>
    <dgm:cxn modelId="{744DDC4F-4241-49A3-8909-4FDC8C5E1844}" type="presParOf" srcId="{689E287B-A1EB-4D92-9F84-8D4E639CD6A4}" destId="{198B0557-7FA5-4FF6-A774-2BA86C30B01A}" srcOrd="7" destOrd="0" presId="urn:microsoft.com/office/officeart/2005/8/layout/vList5"/>
    <dgm:cxn modelId="{E3003199-0BFC-4371-A7F8-4E11EDBF3C9C}" type="presParOf" srcId="{689E287B-A1EB-4D92-9F84-8D4E639CD6A4}" destId="{48AF8B26-3D1B-4B5F-9CBA-E23DF8630A61}" srcOrd="8" destOrd="0" presId="urn:microsoft.com/office/officeart/2005/8/layout/vList5"/>
    <dgm:cxn modelId="{806A6715-9E61-4AA2-8FAF-8B2F2E4F442A}" type="presParOf" srcId="{48AF8B26-3D1B-4B5F-9CBA-E23DF8630A61}" destId="{AA97040D-76C5-4B8B-BF8E-53B058B49186}" srcOrd="0" destOrd="0" presId="urn:microsoft.com/office/officeart/2005/8/layout/vList5"/>
    <dgm:cxn modelId="{D30A9DC6-31E7-40F8-8532-CCC37DAE9FD5}" type="presParOf" srcId="{48AF8B26-3D1B-4B5F-9CBA-E23DF8630A61}" destId="{BD6AFE7D-1EF1-42F1-97EC-CF41CB92584F}" srcOrd="1" destOrd="0" presId="urn:microsoft.com/office/officeart/2005/8/layout/vList5"/>
    <dgm:cxn modelId="{58CA20DF-C493-4FDE-9709-195253007883}" type="presParOf" srcId="{689E287B-A1EB-4D92-9F84-8D4E639CD6A4}" destId="{1B3DB42A-72F5-4B0F-BDC2-1407C8F99A57}" srcOrd="9" destOrd="0" presId="urn:microsoft.com/office/officeart/2005/8/layout/vList5"/>
    <dgm:cxn modelId="{13300EF8-E6E0-4EA0-BC0F-AF6245DA1EE7}" type="presParOf" srcId="{689E287B-A1EB-4D92-9F84-8D4E639CD6A4}" destId="{917DAB92-08CD-4B34-9088-B2D3DAC29BCA}" srcOrd="10" destOrd="0" presId="urn:microsoft.com/office/officeart/2005/8/layout/vList5"/>
    <dgm:cxn modelId="{42D6A98F-6D00-404E-8A07-F4AD8A89AE44}" type="presParOf" srcId="{917DAB92-08CD-4B34-9088-B2D3DAC29BCA}" destId="{98842457-4EF5-405F-AA28-0CD34F865B2B}" srcOrd="0" destOrd="0" presId="urn:microsoft.com/office/officeart/2005/8/layout/vList5"/>
    <dgm:cxn modelId="{529D1D6F-50DC-46A4-B24B-9AAF1B16CA8C}" type="presParOf" srcId="{917DAB92-08CD-4B34-9088-B2D3DAC29BCA}" destId="{1C1F2700-4B56-4E98-82D5-E320AE07F07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871973-914C-4A26-9D6E-A9537FC15629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33FDFF7-E9C4-41A2-A2A4-E4B7ECF7FE2C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s-ES_tradnl" b="1" dirty="0" smtClean="0"/>
            <a:t>Vulneración derechos propiedad intelectual</a:t>
          </a:r>
          <a:endParaRPr lang="es-ES" b="1" dirty="0"/>
        </a:p>
      </dgm:t>
    </dgm:pt>
    <dgm:pt modelId="{1BF9CD0A-C925-4BCC-87D2-8EA5D1652ADF}" type="parTrans" cxnId="{A9DBA282-6FA9-4E34-8CF3-B252F8DAC682}">
      <dgm:prSet/>
      <dgm:spPr/>
      <dgm:t>
        <a:bodyPr/>
        <a:lstStyle/>
        <a:p>
          <a:endParaRPr lang="es-ES"/>
        </a:p>
      </dgm:t>
    </dgm:pt>
    <dgm:pt modelId="{4025D3D2-7F0D-424E-9C11-66D1957010A3}" type="sibTrans" cxnId="{A9DBA282-6FA9-4E34-8CF3-B252F8DAC682}">
      <dgm:prSet/>
      <dgm:spPr/>
      <dgm:t>
        <a:bodyPr/>
        <a:lstStyle/>
        <a:p>
          <a:endParaRPr lang="es-ES"/>
        </a:p>
      </dgm:t>
    </dgm:pt>
    <dgm:pt modelId="{8EB1D25E-D26A-4BB8-8EEF-DB4A1F6D5042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s-ES_tradnl" dirty="0" smtClean="0"/>
            <a:t>(Inefectividad Ley </a:t>
          </a:r>
          <a:r>
            <a:rPr lang="es-ES_tradnl" dirty="0" err="1" smtClean="0"/>
            <a:t>Sinde</a:t>
          </a:r>
          <a:r>
            <a:rPr lang="es-ES_tradnl" dirty="0" smtClean="0"/>
            <a:t> en 2012-2013) comparado con la efectividad legislación equivalente en Francia (Ley Hadopi2), Reino Unido (Digital </a:t>
          </a:r>
          <a:r>
            <a:rPr lang="es-ES_tradnl" dirty="0" err="1" smtClean="0"/>
            <a:t>Economy</a:t>
          </a:r>
          <a:r>
            <a:rPr lang="es-ES_tradnl" dirty="0" smtClean="0"/>
            <a:t> Bill), USA (Digital Millennium Copyright </a:t>
          </a:r>
          <a:r>
            <a:rPr lang="es-ES_tradnl" dirty="0" err="1" smtClean="0"/>
            <a:t>Act</a:t>
          </a:r>
          <a:r>
            <a:rPr lang="es-ES_tradnl" dirty="0" smtClean="0"/>
            <a:t>.) y la transposición Directiva Europea IPRED1, estableciendo sistemas de aviso y multas efectivo en Finlandia, Suecia y Alemania.</a:t>
          </a:r>
          <a:endParaRPr lang="es-ES" dirty="0"/>
        </a:p>
      </dgm:t>
    </dgm:pt>
    <dgm:pt modelId="{85285957-F1BD-48DB-B77F-8E800FC42D95}" type="parTrans" cxnId="{964FFCE3-680D-4BDE-B6DA-35626FE27B7C}">
      <dgm:prSet/>
      <dgm:spPr/>
      <dgm:t>
        <a:bodyPr/>
        <a:lstStyle/>
        <a:p>
          <a:endParaRPr lang="es-ES"/>
        </a:p>
      </dgm:t>
    </dgm:pt>
    <dgm:pt modelId="{012D31F5-FC63-47EA-BC60-BDD38A7A3268}" type="sibTrans" cxnId="{964FFCE3-680D-4BDE-B6DA-35626FE27B7C}">
      <dgm:prSet/>
      <dgm:spPr/>
      <dgm:t>
        <a:bodyPr/>
        <a:lstStyle/>
        <a:p>
          <a:endParaRPr lang="es-ES"/>
        </a:p>
      </dgm:t>
    </dgm:pt>
    <dgm:pt modelId="{36A23164-DB97-4847-8777-C6F705320A90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es-ES" b="1" dirty="0" smtClean="0"/>
            <a:t>Gestión colectiva de la industria editorial española a través de CEDRO</a:t>
          </a:r>
          <a:endParaRPr lang="es-ES" b="1" dirty="0"/>
        </a:p>
      </dgm:t>
    </dgm:pt>
    <dgm:pt modelId="{5C5F7996-E379-4E47-88D7-8DA6A0E0F918}" type="parTrans" cxnId="{F86BEED6-9675-46CA-9415-97D0A138098F}">
      <dgm:prSet/>
      <dgm:spPr/>
      <dgm:t>
        <a:bodyPr/>
        <a:lstStyle/>
        <a:p>
          <a:endParaRPr lang="es-ES"/>
        </a:p>
      </dgm:t>
    </dgm:pt>
    <dgm:pt modelId="{B0468682-B364-4885-8288-A2ECA66EC8CF}" type="sibTrans" cxnId="{F86BEED6-9675-46CA-9415-97D0A138098F}">
      <dgm:prSet/>
      <dgm:spPr/>
      <dgm:t>
        <a:bodyPr/>
        <a:lstStyle/>
        <a:p>
          <a:endParaRPr lang="es-ES"/>
        </a:p>
      </dgm:t>
    </dgm:pt>
    <dgm:pt modelId="{F506B89B-6219-434B-9FF9-7BF0DB6BE3BF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l" rtl="0"/>
          <a:r>
            <a:rPr lang="es-ES" b="1" dirty="0" smtClean="0"/>
            <a:t> Destrucción del reconocimiento del valor de la cultura y la remuneración por 2º uso de autores y editores en el  mercado español, al reducir la compensación por copia privada en los últimos 5 años en un 90% por:	</a:t>
          </a:r>
          <a:endParaRPr lang="es-ES" b="1" dirty="0"/>
        </a:p>
      </dgm:t>
    </dgm:pt>
    <dgm:pt modelId="{40A421E2-78FE-432E-99F4-5BF75BDA9D27}" type="parTrans" cxnId="{DC1F65DD-7AAF-486D-B0CE-31659B24537D}">
      <dgm:prSet/>
      <dgm:spPr/>
      <dgm:t>
        <a:bodyPr/>
        <a:lstStyle/>
        <a:p>
          <a:endParaRPr lang="es-ES"/>
        </a:p>
      </dgm:t>
    </dgm:pt>
    <dgm:pt modelId="{84CB969E-480B-4A7C-8C65-EBD0AB1F4895}" type="sibTrans" cxnId="{DC1F65DD-7AAF-486D-B0CE-31659B24537D}">
      <dgm:prSet/>
      <dgm:spPr/>
      <dgm:t>
        <a:bodyPr/>
        <a:lstStyle/>
        <a:p>
          <a:endParaRPr lang="es-ES"/>
        </a:p>
      </dgm:t>
    </dgm:pt>
    <dgm:pt modelId="{22F27704-633E-4F81-BD0D-FD6808949E62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l" rtl="0"/>
          <a:r>
            <a:rPr lang="es-ES" dirty="0" smtClean="0"/>
            <a:t>	Drástica reducción de la compensación por copia privada: 40 Mill€2008/4 </a:t>
          </a:r>
          <a:r>
            <a:rPr lang="es-ES" dirty="0" err="1" smtClean="0"/>
            <a:t>Mill</a:t>
          </a:r>
          <a:r>
            <a:rPr lang="es-ES" dirty="0" smtClean="0"/>
            <a:t> € 	2013.</a:t>
          </a:r>
          <a:endParaRPr lang="es-ES" dirty="0"/>
        </a:p>
      </dgm:t>
    </dgm:pt>
    <dgm:pt modelId="{1373688E-B872-45AE-83EF-9F9FF5EA3E32}" type="parTrans" cxnId="{90303735-EBED-486B-8001-30F80AFE8A41}">
      <dgm:prSet/>
      <dgm:spPr/>
      <dgm:t>
        <a:bodyPr/>
        <a:lstStyle/>
        <a:p>
          <a:endParaRPr lang="ca-ES"/>
        </a:p>
      </dgm:t>
    </dgm:pt>
    <dgm:pt modelId="{F36A32E3-8BCD-4967-83E6-AEF9FA86D427}" type="sibTrans" cxnId="{90303735-EBED-486B-8001-30F80AFE8A41}">
      <dgm:prSet/>
      <dgm:spPr/>
      <dgm:t>
        <a:bodyPr/>
        <a:lstStyle/>
        <a:p>
          <a:endParaRPr lang="ca-ES"/>
        </a:p>
      </dgm:t>
    </dgm:pt>
    <dgm:pt modelId="{64152124-D01B-4EDA-B8A5-10E4A17E6166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l" rtl="0"/>
          <a:r>
            <a:rPr lang="es-ES" dirty="0" smtClean="0"/>
            <a:t>	Negativa sistemática de la Administración y los responsables de centros de 	enseñanza reglada de todos los niveles (escuela/universidad) a obtener licencia 	para reutilización de contenidos. </a:t>
          </a:r>
          <a:endParaRPr lang="es-ES" dirty="0"/>
        </a:p>
      </dgm:t>
    </dgm:pt>
    <dgm:pt modelId="{5161C762-0A5C-413E-BD2E-B67044131F1A}" type="parTrans" cxnId="{21DD3C59-D4ED-454E-8849-42A0DC58006E}">
      <dgm:prSet/>
      <dgm:spPr/>
      <dgm:t>
        <a:bodyPr/>
        <a:lstStyle/>
        <a:p>
          <a:endParaRPr lang="ca-ES"/>
        </a:p>
      </dgm:t>
    </dgm:pt>
    <dgm:pt modelId="{D2828826-12E9-46EC-B409-5B2BA2C138AC}" type="sibTrans" cxnId="{21DD3C59-D4ED-454E-8849-42A0DC58006E}">
      <dgm:prSet/>
      <dgm:spPr/>
      <dgm:t>
        <a:bodyPr/>
        <a:lstStyle/>
        <a:p>
          <a:endParaRPr lang="ca-ES"/>
        </a:p>
      </dgm:t>
    </dgm:pt>
    <dgm:pt modelId="{D408D7D5-B304-4AEC-BA83-3B6081BC1051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l" rtl="0"/>
          <a:r>
            <a:rPr lang="es-ES" dirty="0" smtClean="0"/>
            <a:t>  </a:t>
          </a:r>
          <a:r>
            <a:rPr lang="es-ES" b="1" dirty="0" smtClean="0"/>
            <a:t>Consecuencias prácticas 2013 :</a:t>
          </a:r>
          <a:endParaRPr lang="es-ES" b="1" dirty="0"/>
        </a:p>
      </dgm:t>
    </dgm:pt>
    <dgm:pt modelId="{ABA33E3D-CDAC-4F4D-8E9E-BC7BAFDE2E3C}" type="parTrans" cxnId="{C6CD633A-5941-4191-BE78-2A10A9CCE352}">
      <dgm:prSet/>
      <dgm:spPr/>
      <dgm:t>
        <a:bodyPr/>
        <a:lstStyle/>
        <a:p>
          <a:endParaRPr lang="ca-ES"/>
        </a:p>
      </dgm:t>
    </dgm:pt>
    <dgm:pt modelId="{D99FCAD4-A2AC-412D-AEB0-E51F5E595928}" type="sibTrans" cxnId="{C6CD633A-5941-4191-BE78-2A10A9CCE352}">
      <dgm:prSet/>
      <dgm:spPr/>
      <dgm:t>
        <a:bodyPr/>
        <a:lstStyle/>
        <a:p>
          <a:endParaRPr lang="ca-ES"/>
        </a:p>
      </dgm:t>
    </dgm:pt>
    <dgm:pt modelId="{F533F207-414E-47C4-8AC5-A22BCC8B0255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l" rtl="0"/>
          <a:r>
            <a:rPr lang="es-ES" b="1" dirty="0" smtClean="0"/>
            <a:t>	</a:t>
          </a:r>
          <a:r>
            <a:rPr lang="es-ES" b="0" dirty="0" smtClean="0"/>
            <a:t>Autores y editores españoles no remunerados/insuficientemente remunerados 	por el uso de sus obras, siendo discriminados frente a autores y editores resto 	de  países europeos.</a:t>
          </a:r>
          <a:r>
            <a:rPr lang="es-ES" b="1" dirty="0" smtClean="0"/>
            <a:t>	</a:t>
          </a:r>
          <a:endParaRPr lang="es-ES" b="1" dirty="0"/>
        </a:p>
      </dgm:t>
    </dgm:pt>
    <dgm:pt modelId="{9B0D4D4C-474F-459D-B4EA-C09B2292A5F5}" type="parTrans" cxnId="{421D028B-38FE-4222-A7E0-4FA889434F18}">
      <dgm:prSet/>
      <dgm:spPr/>
      <dgm:t>
        <a:bodyPr/>
        <a:lstStyle/>
        <a:p>
          <a:endParaRPr lang="ca-ES"/>
        </a:p>
      </dgm:t>
    </dgm:pt>
    <dgm:pt modelId="{A536A03B-A479-444A-8337-5AEDEC86C4BC}" type="sibTrans" cxnId="{421D028B-38FE-4222-A7E0-4FA889434F18}">
      <dgm:prSet/>
      <dgm:spPr/>
      <dgm:t>
        <a:bodyPr/>
        <a:lstStyle/>
        <a:p>
          <a:endParaRPr lang="ca-ES"/>
        </a:p>
      </dgm:t>
    </dgm:pt>
    <dgm:pt modelId="{95B935A4-08DB-4572-BA57-8C11840A7401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l" rtl="0"/>
          <a:r>
            <a:rPr lang="es-ES" b="1" dirty="0" smtClean="0"/>
            <a:t>	</a:t>
          </a:r>
          <a:r>
            <a:rPr lang="es-ES" b="0" dirty="0" smtClean="0"/>
            <a:t>Depreciación de la calidad educativa de nuestro país al no poder reinvertir en 	la renovación de contenidos.</a:t>
          </a:r>
          <a:endParaRPr lang="es-ES" b="0" dirty="0"/>
        </a:p>
      </dgm:t>
    </dgm:pt>
    <dgm:pt modelId="{BA165785-8E22-420D-838A-B797133D2BE0}" type="parTrans" cxnId="{4934FCC7-8706-493D-9FC1-15B823977C5B}">
      <dgm:prSet/>
      <dgm:spPr/>
      <dgm:t>
        <a:bodyPr/>
        <a:lstStyle/>
        <a:p>
          <a:endParaRPr lang="ca-ES"/>
        </a:p>
      </dgm:t>
    </dgm:pt>
    <dgm:pt modelId="{C1CD6630-0E92-4B20-B181-F48C5B5A7C47}" type="sibTrans" cxnId="{4934FCC7-8706-493D-9FC1-15B823977C5B}">
      <dgm:prSet/>
      <dgm:spPr/>
      <dgm:t>
        <a:bodyPr/>
        <a:lstStyle/>
        <a:p>
          <a:endParaRPr lang="ca-ES"/>
        </a:p>
      </dgm:t>
    </dgm:pt>
    <dgm:pt modelId="{DCF2E0FF-8FDD-4D0E-9FED-31CF0AEB3752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l" rtl="0"/>
          <a:r>
            <a:rPr lang="es-ES" b="0" dirty="0" smtClean="0"/>
            <a:t>	Imposibilidad de disponer de recursos para profesionalizar o invertir en 	herramientas para la mayor competitividad del sector (Feria del Libro, 	</a:t>
          </a:r>
          <a:r>
            <a:rPr lang="es-ES" b="0" dirty="0" err="1" smtClean="0"/>
            <a:t>Dilve</a:t>
          </a:r>
          <a:r>
            <a:rPr lang="es-ES" b="0" dirty="0" smtClean="0"/>
            <a:t>, Bases de Datos para profesionales de los libros).</a:t>
          </a:r>
          <a:endParaRPr lang="es-ES" b="0" dirty="0"/>
        </a:p>
      </dgm:t>
    </dgm:pt>
    <dgm:pt modelId="{16ECDAC7-7E12-4988-A5C0-F054F11452AE}" type="parTrans" cxnId="{7A52CE6B-F774-4CBD-ADE0-FEB364BE90E2}">
      <dgm:prSet/>
      <dgm:spPr/>
      <dgm:t>
        <a:bodyPr/>
        <a:lstStyle/>
        <a:p>
          <a:endParaRPr lang="ca-ES"/>
        </a:p>
      </dgm:t>
    </dgm:pt>
    <dgm:pt modelId="{28B8A286-49C3-4100-80F0-09030BA31653}" type="sibTrans" cxnId="{7A52CE6B-F774-4CBD-ADE0-FEB364BE90E2}">
      <dgm:prSet/>
      <dgm:spPr/>
      <dgm:t>
        <a:bodyPr/>
        <a:lstStyle/>
        <a:p>
          <a:endParaRPr lang="ca-ES"/>
        </a:p>
      </dgm:t>
    </dgm:pt>
    <dgm:pt modelId="{6CC0B478-899E-4405-B0F9-4EEE65EB14F0}" type="pres">
      <dgm:prSet presAssocID="{0C871973-914C-4A26-9D6E-A9537FC156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35E6D14-3474-420F-829B-A64044297136}" type="pres">
      <dgm:prSet presAssocID="{133FDFF7-E9C4-41A2-A2A4-E4B7ECF7FE2C}" presName="linNode" presStyleCnt="0"/>
      <dgm:spPr/>
      <dgm:t>
        <a:bodyPr/>
        <a:lstStyle/>
        <a:p>
          <a:endParaRPr lang="es-ES"/>
        </a:p>
      </dgm:t>
    </dgm:pt>
    <dgm:pt modelId="{26FA98A8-AD60-4A98-B011-E733A3FD11A0}" type="pres">
      <dgm:prSet presAssocID="{133FDFF7-E9C4-41A2-A2A4-E4B7ECF7FE2C}" presName="parentText" presStyleLbl="node1" presStyleIdx="0" presStyleCnt="2" custScaleX="74188" custScaleY="67713" custLinFactNeighborX="0" custLinFactNeighborY="-769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949C75-EC85-4F3A-BEEA-FD49EA946D91}" type="pres">
      <dgm:prSet presAssocID="{133FDFF7-E9C4-41A2-A2A4-E4B7ECF7FE2C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A51854-3A9C-488F-8BD4-FB8C10C39400}" type="pres">
      <dgm:prSet presAssocID="{4025D3D2-7F0D-424E-9C11-66D1957010A3}" presName="sp" presStyleCnt="0"/>
      <dgm:spPr/>
      <dgm:t>
        <a:bodyPr/>
        <a:lstStyle/>
        <a:p>
          <a:endParaRPr lang="es-ES"/>
        </a:p>
      </dgm:t>
    </dgm:pt>
    <dgm:pt modelId="{C97C8F11-0310-4837-954B-A822D66E2FFD}" type="pres">
      <dgm:prSet presAssocID="{36A23164-DB97-4847-8777-C6F705320A90}" presName="linNode" presStyleCnt="0"/>
      <dgm:spPr/>
      <dgm:t>
        <a:bodyPr/>
        <a:lstStyle/>
        <a:p>
          <a:endParaRPr lang="es-ES"/>
        </a:p>
      </dgm:t>
    </dgm:pt>
    <dgm:pt modelId="{49EA0CBF-C4B5-4038-BC13-72C050AD7D17}" type="pres">
      <dgm:prSet presAssocID="{36A23164-DB97-4847-8777-C6F705320A90}" presName="parentText" presStyleLbl="node1" presStyleIdx="1" presStyleCnt="2" custScaleX="73079" custScaleY="77586" custLinFactNeighborX="-29" custLinFactNeighborY="103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B7A35F-29E5-4C82-B11E-F606723C446B}" type="pres">
      <dgm:prSet presAssocID="{36A23164-DB97-4847-8777-C6F705320A90}" presName="descendantText" presStyleLbl="alignAccFollowNode1" presStyleIdx="1" presStyleCnt="2" custScaleX="116315" custScaleY="24898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86BEED6-9675-46CA-9415-97D0A138098F}" srcId="{0C871973-914C-4A26-9D6E-A9537FC15629}" destId="{36A23164-DB97-4847-8777-C6F705320A90}" srcOrd="1" destOrd="0" parTransId="{5C5F7996-E379-4E47-88D7-8DA6A0E0F918}" sibTransId="{B0468682-B364-4885-8288-A2ECA66EC8CF}"/>
    <dgm:cxn modelId="{4894F985-E263-4AF3-8AD5-9489E6AB6CB2}" type="presOf" srcId="{36A23164-DB97-4847-8777-C6F705320A90}" destId="{49EA0CBF-C4B5-4038-BC13-72C050AD7D17}" srcOrd="0" destOrd="0" presId="urn:microsoft.com/office/officeart/2005/8/layout/vList5"/>
    <dgm:cxn modelId="{9677F77D-115E-4679-BE1A-7D76648C2A52}" type="presOf" srcId="{95B935A4-08DB-4572-BA57-8C11840A7401}" destId="{15B7A35F-29E5-4C82-B11E-F606723C446B}" srcOrd="0" destOrd="5" presId="urn:microsoft.com/office/officeart/2005/8/layout/vList5"/>
    <dgm:cxn modelId="{2099E8C9-1839-4750-B7B4-68E336222ABD}" type="presOf" srcId="{F506B89B-6219-434B-9FF9-7BF0DB6BE3BF}" destId="{15B7A35F-29E5-4C82-B11E-F606723C446B}" srcOrd="0" destOrd="0" presId="urn:microsoft.com/office/officeart/2005/8/layout/vList5"/>
    <dgm:cxn modelId="{2E31DBD9-9E93-4D1E-B8DA-F03EFE78D104}" type="presOf" srcId="{8EB1D25E-D26A-4BB8-8EEF-DB4A1F6D5042}" destId="{A9949C75-EC85-4F3A-BEEA-FD49EA946D91}" srcOrd="0" destOrd="0" presId="urn:microsoft.com/office/officeart/2005/8/layout/vList5"/>
    <dgm:cxn modelId="{964FFCE3-680D-4BDE-B6DA-35626FE27B7C}" srcId="{133FDFF7-E9C4-41A2-A2A4-E4B7ECF7FE2C}" destId="{8EB1D25E-D26A-4BB8-8EEF-DB4A1F6D5042}" srcOrd="0" destOrd="0" parTransId="{85285957-F1BD-48DB-B77F-8E800FC42D95}" sibTransId="{012D31F5-FC63-47EA-BC60-BDD38A7A3268}"/>
    <dgm:cxn modelId="{7DFAE9F1-D348-42C3-A22D-8045E9D4F51C}" type="presOf" srcId="{0C871973-914C-4A26-9D6E-A9537FC15629}" destId="{6CC0B478-899E-4405-B0F9-4EEE65EB14F0}" srcOrd="0" destOrd="0" presId="urn:microsoft.com/office/officeart/2005/8/layout/vList5"/>
    <dgm:cxn modelId="{421D028B-38FE-4222-A7E0-4FA889434F18}" srcId="{D408D7D5-B304-4AEC-BA83-3B6081BC1051}" destId="{F533F207-414E-47C4-8AC5-A22BCC8B0255}" srcOrd="0" destOrd="0" parTransId="{9B0D4D4C-474F-459D-B4EA-C09B2292A5F5}" sibTransId="{A536A03B-A479-444A-8337-5AEDEC86C4BC}"/>
    <dgm:cxn modelId="{FCFCA43A-DCA5-4135-A4C3-47BBE6CF5908}" type="presOf" srcId="{F533F207-414E-47C4-8AC5-A22BCC8B0255}" destId="{15B7A35F-29E5-4C82-B11E-F606723C446B}" srcOrd="0" destOrd="4" presId="urn:microsoft.com/office/officeart/2005/8/layout/vList5"/>
    <dgm:cxn modelId="{B2841977-7FE6-4B9A-B4F6-0B69E7CC380E}" type="presOf" srcId="{DCF2E0FF-8FDD-4D0E-9FED-31CF0AEB3752}" destId="{15B7A35F-29E5-4C82-B11E-F606723C446B}" srcOrd="0" destOrd="6" presId="urn:microsoft.com/office/officeart/2005/8/layout/vList5"/>
    <dgm:cxn modelId="{516AB6A0-3198-4175-BE17-29E19A41EE13}" type="presOf" srcId="{22F27704-633E-4F81-BD0D-FD6808949E62}" destId="{15B7A35F-29E5-4C82-B11E-F606723C446B}" srcOrd="0" destOrd="1" presId="urn:microsoft.com/office/officeart/2005/8/layout/vList5"/>
    <dgm:cxn modelId="{7A52CE6B-F774-4CBD-ADE0-FEB364BE90E2}" srcId="{95B935A4-08DB-4572-BA57-8C11840A7401}" destId="{DCF2E0FF-8FDD-4D0E-9FED-31CF0AEB3752}" srcOrd="0" destOrd="0" parTransId="{16ECDAC7-7E12-4988-A5C0-F054F11452AE}" sibTransId="{28B8A286-49C3-4100-80F0-09030BA31653}"/>
    <dgm:cxn modelId="{DC1F65DD-7AAF-486D-B0CE-31659B24537D}" srcId="{36A23164-DB97-4847-8777-C6F705320A90}" destId="{F506B89B-6219-434B-9FF9-7BF0DB6BE3BF}" srcOrd="0" destOrd="0" parTransId="{40A421E2-78FE-432E-99F4-5BF75BDA9D27}" sibTransId="{84CB969E-480B-4A7C-8C65-EBD0AB1F4895}"/>
    <dgm:cxn modelId="{4934FCC7-8706-493D-9FC1-15B823977C5B}" srcId="{F533F207-414E-47C4-8AC5-A22BCC8B0255}" destId="{95B935A4-08DB-4572-BA57-8C11840A7401}" srcOrd="0" destOrd="0" parTransId="{BA165785-8E22-420D-838A-B797133D2BE0}" sibTransId="{C1CD6630-0E92-4B20-B181-F48C5B5A7C47}"/>
    <dgm:cxn modelId="{3A5F3E5A-A9D6-4D0C-87FE-37905A5B96BC}" type="presOf" srcId="{64152124-D01B-4EDA-B8A5-10E4A17E6166}" destId="{15B7A35F-29E5-4C82-B11E-F606723C446B}" srcOrd="0" destOrd="2" presId="urn:microsoft.com/office/officeart/2005/8/layout/vList5"/>
    <dgm:cxn modelId="{21DD3C59-D4ED-454E-8849-42A0DC58006E}" srcId="{22F27704-633E-4F81-BD0D-FD6808949E62}" destId="{64152124-D01B-4EDA-B8A5-10E4A17E6166}" srcOrd="0" destOrd="0" parTransId="{5161C762-0A5C-413E-BD2E-B67044131F1A}" sibTransId="{D2828826-12E9-46EC-B409-5B2BA2C138AC}"/>
    <dgm:cxn modelId="{77E5EC32-44F3-4645-B453-8A75599F352D}" type="presOf" srcId="{133FDFF7-E9C4-41A2-A2A4-E4B7ECF7FE2C}" destId="{26FA98A8-AD60-4A98-B011-E733A3FD11A0}" srcOrd="0" destOrd="0" presId="urn:microsoft.com/office/officeart/2005/8/layout/vList5"/>
    <dgm:cxn modelId="{ED8AF26E-9CF5-4634-94E9-70D91B7CD001}" type="presOf" srcId="{D408D7D5-B304-4AEC-BA83-3B6081BC1051}" destId="{15B7A35F-29E5-4C82-B11E-F606723C446B}" srcOrd="0" destOrd="3" presId="urn:microsoft.com/office/officeart/2005/8/layout/vList5"/>
    <dgm:cxn modelId="{A9DBA282-6FA9-4E34-8CF3-B252F8DAC682}" srcId="{0C871973-914C-4A26-9D6E-A9537FC15629}" destId="{133FDFF7-E9C4-41A2-A2A4-E4B7ECF7FE2C}" srcOrd="0" destOrd="0" parTransId="{1BF9CD0A-C925-4BCC-87D2-8EA5D1652ADF}" sibTransId="{4025D3D2-7F0D-424E-9C11-66D1957010A3}"/>
    <dgm:cxn modelId="{C6CD633A-5941-4191-BE78-2A10A9CCE352}" srcId="{36A23164-DB97-4847-8777-C6F705320A90}" destId="{D408D7D5-B304-4AEC-BA83-3B6081BC1051}" srcOrd="1" destOrd="0" parTransId="{ABA33E3D-CDAC-4F4D-8E9E-BC7BAFDE2E3C}" sibTransId="{D99FCAD4-A2AC-412D-AEB0-E51F5E595928}"/>
    <dgm:cxn modelId="{90303735-EBED-486B-8001-30F80AFE8A41}" srcId="{F506B89B-6219-434B-9FF9-7BF0DB6BE3BF}" destId="{22F27704-633E-4F81-BD0D-FD6808949E62}" srcOrd="0" destOrd="0" parTransId="{1373688E-B872-45AE-83EF-9F9FF5EA3E32}" sibTransId="{F36A32E3-8BCD-4967-83E6-AEF9FA86D427}"/>
    <dgm:cxn modelId="{BF7B2CB6-5988-45F6-9C53-D2BF4C1F0CED}" type="presParOf" srcId="{6CC0B478-899E-4405-B0F9-4EEE65EB14F0}" destId="{935E6D14-3474-420F-829B-A64044297136}" srcOrd="0" destOrd="0" presId="urn:microsoft.com/office/officeart/2005/8/layout/vList5"/>
    <dgm:cxn modelId="{21595071-1880-4407-9E9E-1F2AEF70B837}" type="presParOf" srcId="{935E6D14-3474-420F-829B-A64044297136}" destId="{26FA98A8-AD60-4A98-B011-E733A3FD11A0}" srcOrd="0" destOrd="0" presId="urn:microsoft.com/office/officeart/2005/8/layout/vList5"/>
    <dgm:cxn modelId="{B4615A96-508B-4552-8114-6F97E16A5B13}" type="presParOf" srcId="{935E6D14-3474-420F-829B-A64044297136}" destId="{A9949C75-EC85-4F3A-BEEA-FD49EA946D91}" srcOrd="1" destOrd="0" presId="urn:microsoft.com/office/officeart/2005/8/layout/vList5"/>
    <dgm:cxn modelId="{8C24A634-D7C2-4027-81B9-7419F33D2599}" type="presParOf" srcId="{6CC0B478-899E-4405-B0F9-4EEE65EB14F0}" destId="{28A51854-3A9C-488F-8BD4-FB8C10C39400}" srcOrd="1" destOrd="0" presId="urn:microsoft.com/office/officeart/2005/8/layout/vList5"/>
    <dgm:cxn modelId="{FC5A0828-F464-40C0-BC05-360D1595C2A4}" type="presParOf" srcId="{6CC0B478-899E-4405-B0F9-4EEE65EB14F0}" destId="{C97C8F11-0310-4837-954B-A822D66E2FFD}" srcOrd="2" destOrd="0" presId="urn:microsoft.com/office/officeart/2005/8/layout/vList5"/>
    <dgm:cxn modelId="{40C7B061-9503-48F2-8F76-FE064D557C57}" type="presParOf" srcId="{C97C8F11-0310-4837-954B-A822D66E2FFD}" destId="{49EA0CBF-C4B5-4038-BC13-72C050AD7D17}" srcOrd="0" destOrd="0" presId="urn:microsoft.com/office/officeart/2005/8/layout/vList5"/>
    <dgm:cxn modelId="{7CDADC15-0AA2-4764-B128-950C9B15FBD0}" type="presParOf" srcId="{C97C8F11-0310-4837-954B-A822D66E2FFD}" destId="{15B7A35F-29E5-4C82-B11E-F606723C446B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5818E6-C5C1-438D-926A-BB1533B8CBA8}">
      <dsp:nvSpPr>
        <dsp:cNvPr id="0" name=""/>
        <dsp:cNvSpPr/>
      </dsp:nvSpPr>
      <dsp:spPr>
        <a:xfrm rot="16200000">
          <a:off x="853" y="984"/>
          <a:ext cx="3382407" cy="338240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b="1" kern="1200" dirty="0" smtClean="0"/>
            <a:t>41.000 millones de euros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b="1" kern="1200" dirty="0" smtClean="0"/>
            <a:t>3,7% PIB</a:t>
          </a:r>
          <a:endParaRPr lang="es-ES" sz="2200" b="1" kern="1200" dirty="0"/>
        </a:p>
      </dsp:txBody>
      <dsp:txXfrm rot="16200000">
        <a:off x="853" y="984"/>
        <a:ext cx="3382407" cy="3382407"/>
      </dsp:txXfrm>
    </dsp:sp>
    <dsp:sp modelId="{64AD8045-7DD6-446B-BE2E-C105C8A70CA9}">
      <dsp:nvSpPr>
        <dsp:cNvPr id="0" name=""/>
        <dsp:cNvSpPr/>
      </dsp:nvSpPr>
      <dsp:spPr>
        <a:xfrm rot="5400000">
          <a:off x="3765759" y="0"/>
          <a:ext cx="3382407" cy="338240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b="1" kern="1200" dirty="0" smtClean="0"/>
            <a:t>625.000 empleos de alta cualificación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200" b="1" kern="1200" dirty="0" smtClean="0"/>
            <a:t>3,5% del empleo total</a:t>
          </a:r>
          <a:endParaRPr lang="es-ES" sz="2200" b="1" kern="1200" dirty="0"/>
        </a:p>
      </dsp:txBody>
      <dsp:txXfrm rot="5400000">
        <a:off x="3765759" y="0"/>
        <a:ext cx="3382407" cy="33824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949C75-EC85-4F3A-BEEA-FD49EA946D91}">
      <dsp:nvSpPr>
        <dsp:cNvPr id="0" name=""/>
        <dsp:cNvSpPr/>
      </dsp:nvSpPr>
      <dsp:spPr>
        <a:xfrm rot="5400000">
          <a:off x="5008720" y="-2055353"/>
          <a:ext cx="769023" cy="50759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200" kern="1200" dirty="0" smtClean="0"/>
            <a:t>Más de mil empresas operativas en España. Sólo el 27% de las editoriales pertenecen a grandes grupos.</a:t>
          </a:r>
          <a:endParaRPr lang="es-ES" sz="1200" kern="1200" dirty="0"/>
        </a:p>
      </dsp:txBody>
      <dsp:txXfrm rot="5400000">
        <a:off x="5008720" y="-2055353"/>
        <a:ext cx="769023" cy="5075983"/>
      </dsp:txXfrm>
    </dsp:sp>
    <dsp:sp modelId="{26FA98A8-AD60-4A98-B011-E733A3FD11A0}">
      <dsp:nvSpPr>
        <dsp:cNvPr id="0" name=""/>
        <dsp:cNvSpPr/>
      </dsp:nvSpPr>
      <dsp:spPr>
        <a:xfrm>
          <a:off x="0" y="1998"/>
          <a:ext cx="2855240" cy="9612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700" kern="1200" dirty="0" smtClean="0"/>
            <a:t>Competitividad </a:t>
          </a:r>
          <a:endParaRPr lang="es-ES" sz="2700" kern="1200" dirty="0"/>
        </a:p>
      </dsp:txBody>
      <dsp:txXfrm>
        <a:off x="0" y="1998"/>
        <a:ext cx="2855240" cy="961279"/>
      </dsp:txXfrm>
    </dsp:sp>
    <dsp:sp modelId="{15B7A35F-29E5-4C82-B11E-F606723C446B}">
      <dsp:nvSpPr>
        <dsp:cNvPr id="0" name=""/>
        <dsp:cNvSpPr/>
      </dsp:nvSpPr>
      <dsp:spPr>
        <a:xfrm rot="5400000">
          <a:off x="5008720" y="-1046009"/>
          <a:ext cx="769023" cy="50759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200" kern="1200" dirty="0" smtClean="0"/>
            <a:t>cultural y lingüístico. La estructura atomizada garantiza la diversidad y potencia la creación frente a la </a:t>
          </a:r>
          <a:r>
            <a:rPr lang="es-ES_tradnl" sz="1200" kern="1200" dirty="0" err="1" smtClean="0"/>
            <a:t>etnocentricidad</a:t>
          </a:r>
          <a:r>
            <a:rPr lang="es-ES_tradnl" sz="1200" kern="1200" dirty="0" smtClean="0"/>
            <a:t> de otros sectores.</a:t>
          </a:r>
          <a:endParaRPr lang="es-ES" sz="1200" kern="1200" dirty="0"/>
        </a:p>
      </dsp:txBody>
      <dsp:txXfrm rot="5400000">
        <a:off x="5008720" y="-1046009"/>
        <a:ext cx="769023" cy="5075983"/>
      </dsp:txXfrm>
    </dsp:sp>
    <dsp:sp modelId="{49EA0CBF-C4B5-4038-BC13-72C050AD7D17}">
      <dsp:nvSpPr>
        <dsp:cNvPr id="0" name=""/>
        <dsp:cNvSpPr/>
      </dsp:nvSpPr>
      <dsp:spPr>
        <a:xfrm>
          <a:off x="0" y="1011342"/>
          <a:ext cx="2855240" cy="9612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700" kern="1200" dirty="0" smtClean="0"/>
            <a:t>Pluralismo</a:t>
          </a:r>
          <a:endParaRPr lang="es-ES" sz="2700" kern="1200" dirty="0"/>
        </a:p>
      </dsp:txBody>
      <dsp:txXfrm>
        <a:off x="0" y="1011342"/>
        <a:ext cx="2855240" cy="961279"/>
      </dsp:txXfrm>
    </dsp:sp>
    <dsp:sp modelId="{31CB8971-1287-4E48-B878-CA93C5BF1753}">
      <dsp:nvSpPr>
        <dsp:cNvPr id="0" name=""/>
        <dsp:cNvSpPr/>
      </dsp:nvSpPr>
      <dsp:spPr>
        <a:xfrm rot="5400000">
          <a:off x="5008720" y="-36666"/>
          <a:ext cx="769023" cy="50759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200" kern="1200" dirty="0" smtClean="0"/>
            <a:t>El 30% de la producción española se distribuye fuera de nuestras fronteras, especialmente a América, con quienes compartimos un idioma común, y la Unión Europea, pero sin olvidar los mercados asiáticos.</a:t>
          </a:r>
          <a:endParaRPr lang="es-ES" sz="1200" kern="1200" dirty="0"/>
        </a:p>
      </dsp:txBody>
      <dsp:txXfrm rot="5400000">
        <a:off x="5008720" y="-36666"/>
        <a:ext cx="769023" cy="5075983"/>
      </dsp:txXfrm>
    </dsp:sp>
    <dsp:sp modelId="{C42BA3AC-FA51-4948-A54D-5C6347BC5BF0}">
      <dsp:nvSpPr>
        <dsp:cNvPr id="0" name=""/>
        <dsp:cNvSpPr/>
      </dsp:nvSpPr>
      <dsp:spPr>
        <a:xfrm>
          <a:off x="0" y="2020685"/>
          <a:ext cx="2855240" cy="9612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700" kern="1200" dirty="0" smtClean="0"/>
            <a:t>Capacidad de exportación </a:t>
          </a:r>
          <a:endParaRPr lang="es-ES_tradnl" sz="2700" kern="1200" dirty="0"/>
        </a:p>
      </dsp:txBody>
      <dsp:txXfrm>
        <a:off x="0" y="2020685"/>
        <a:ext cx="2855240" cy="961279"/>
      </dsp:txXfrm>
    </dsp:sp>
    <dsp:sp modelId="{15DA757D-8DF6-498C-A927-87702AA81820}">
      <dsp:nvSpPr>
        <dsp:cNvPr id="0" name=""/>
        <dsp:cNvSpPr/>
      </dsp:nvSpPr>
      <dsp:spPr>
        <a:xfrm rot="5400000">
          <a:off x="5008720" y="972676"/>
          <a:ext cx="769023" cy="50759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200" kern="1200" dirty="0" smtClean="0"/>
            <a:t>Desde sus orígenes a estado a la vanguardia de la innovación tecnológica, primero en el ámbito de la producción, después en el de la </a:t>
          </a:r>
          <a:r>
            <a:rPr lang="es-ES_tradnl" sz="1200" kern="1200" dirty="0" err="1" smtClean="0"/>
            <a:t>preimpresión</a:t>
          </a:r>
          <a:r>
            <a:rPr lang="es-ES_tradnl" sz="1200" kern="1200" dirty="0" smtClean="0"/>
            <a:t>, más tarde en el ámbito comercial y en el de la edición.</a:t>
          </a:r>
          <a:endParaRPr lang="es-ES" sz="1200" kern="1200" dirty="0"/>
        </a:p>
      </dsp:txBody>
      <dsp:txXfrm rot="5400000">
        <a:off x="5008720" y="972676"/>
        <a:ext cx="769023" cy="5075983"/>
      </dsp:txXfrm>
    </dsp:sp>
    <dsp:sp modelId="{9A352B22-F41B-4AA0-9B77-75E911593C92}">
      <dsp:nvSpPr>
        <dsp:cNvPr id="0" name=""/>
        <dsp:cNvSpPr/>
      </dsp:nvSpPr>
      <dsp:spPr>
        <a:xfrm>
          <a:off x="0" y="3030028"/>
          <a:ext cx="2855240" cy="9612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700" kern="1200" dirty="0" smtClean="0"/>
            <a:t>Innovación </a:t>
          </a:r>
          <a:endParaRPr lang="es-ES_tradnl" sz="2700" kern="1200" dirty="0"/>
        </a:p>
      </dsp:txBody>
      <dsp:txXfrm>
        <a:off x="0" y="3030028"/>
        <a:ext cx="2855240" cy="96127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9D8FB2-0AD0-4552-BCFB-1C9977EC9B43}">
      <dsp:nvSpPr>
        <dsp:cNvPr id="0" name=""/>
        <dsp:cNvSpPr/>
      </dsp:nvSpPr>
      <dsp:spPr>
        <a:xfrm rot="5400000">
          <a:off x="5385533" y="-2298088"/>
          <a:ext cx="602982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200" kern="1200" dirty="0" smtClean="0"/>
            <a:t>La Ley </a:t>
          </a:r>
          <a:r>
            <a:rPr lang="es-ES_tradnl" sz="1200" kern="1200" dirty="0" err="1" smtClean="0"/>
            <a:t>Hadopi</a:t>
          </a:r>
          <a:r>
            <a:rPr lang="es-ES_tradnl" sz="1200" kern="1200" dirty="0" smtClean="0"/>
            <a:t> 2. Establece sistemas de avisos a los internautas que se descargan archivos de forma ilegal y establece sanciones por parte de la autoridad judicial</a:t>
          </a:r>
          <a:endParaRPr lang="es-ES" sz="1200" kern="1200" dirty="0"/>
        </a:p>
      </dsp:txBody>
      <dsp:txXfrm rot="5400000">
        <a:off x="5385533" y="-2298088"/>
        <a:ext cx="602982" cy="5352494"/>
      </dsp:txXfrm>
    </dsp:sp>
    <dsp:sp modelId="{0BEA026A-57B6-4FAA-8688-0F7CF39B150F}">
      <dsp:nvSpPr>
        <dsp:cNvPr id="0" name=""/>
        <dsp:cNvSpPr/>
      </dsp:nvSpPr>
      <dsp:spPr>
        <a:xfrm>
          <a:off x="0" y="1294"/>
          <a:ext cx="3010777" cy="7537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900" kern="1200" dirty="0" smtClean="0"/>
            <a:t>Francia</a:t>
          </a:r>
          <a:endParaRPr lang="es-ES" sz="2900" kern="1200" dirty="0"/>
        </a:p>
      </dsp:txBody>
      <dsp:txXfrm>
        <a:off x="0" y="1294"/>
        <a:ext cx="3010777" cy="753727"/>
      </dsp:txXfrm>
    </dsp:sp>
    <dsp:sp modelId="{1720D41F-DE7A-4DA0-A588-3207FAFDF14F}">
      <dsp:nvSpPr>
        <dsp:cNvPr id="0" name=""/>
        <dsp:cNvSpPr/>
      </dsp:nvSpPr>
      <dsp:spPr>
        <a:xfrm rot="5400000">
          <a:off x="5385533" y="-1506674"/>
          <a:ext cx="602982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200" kern="1200" dirty="0" smtClean="0"/>
            <a:t>La Digital </a:t>
          </a:r>
          <a:r>
            <a:rPr lang="es-ES_tradnl" sz="1200" kern="1200" dirty="0" err="1" smtClean="0"/>
            <a:t>Economy</a:t>
          </a:r>
          <a:r>
            <a:rPr lang="es-ES_tradnl" sz="1200" kern="1200" dirty="0" smtClean="0"/>
            <a:t> Bill. Establece la desconexión de los usuarios que descarguen de forma continuada material con derechos de autor</a:t>
          </a:r>
          <a:endParaRPr lang="es-ES" sz="1200" kern="1200" dirty="0"/>
        </a:p>
      </dsp:txBody>
      <dsp:txXfrm rot="5400000">
        <a:off x="5385533" y="-1506674"/>
        <a:ext cx="602982" cy="5352494"/>
      </dsp:txXfrm>
    </dsp:sp>
    <dsp:sp modelId="{8F418B2A-DB6F-4438-A593-276A0CF069D4}">
      <dsp:nvSpPr>
        <dsp:cNvPr id="0" name=""/>
        <dsp:cNvSpPr/>
      </dsp:nvSpPr>
      <dsp:spPr>
        <a:xfrm>
          <a:off x="0" y="792708"/>
          <a:ext cx="3010777" cy="7537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900" kern="1200" dirty="0" smtClean="0"/>
            <a:t>Reino Unido</a:t>
          </a:r>
          <a:endParaRPr lang="es-ES" sz="2900" kern="1200" dirty="0"/>
        </a:p>
      </dsp:txBody>
      <dsp:txXfrm>
        <a:off x="0" y="792708"/>
        <a:ext cx="3010777" cy="753727"/>
      </dsp:txXfrm>
    </dsp:sp>
    <dsp:sp modelId="{5B9806F1-84B4-4E56-832E-758C57E58201}">
      <dsp:nvSpPr>
        <dsp:cNvPr id="0" name=""/>
        <dsp:cNvSpPr/>
      </dsp:nvSpPr>
      <dsp:spPr>
        <a:xfrm rot="5400000">
          <a:off x="5385533" y="-715260"/>
          <a:ext cx="602982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200" kern="1200" dirty="0" smtClean="0"/>
            <a:t>Acuerdo entre la industria de contenidos y proveedores de servicios de Internet del País para combatir las descargas ilegales.</a:t>
          </a:r>
          <a:endParaRPr lang="es-ES" sz="1200" kern="1200" dirty="0"/>
        </a:p>
      </dsp:txBody>
      <dsp:txXfrm rot="5400000">
        <a:off x="5385533" y="-715260"/>
        <a:ext cx="602982" cy="5352494"/>
      </dsp:txXfrm>
    </dsp:sp>
    <dsp:sp modelId="{D4FA10A9-030D-4FCD-8DA0-20FFCC74C7F3}">
      <dsp:nvSpPr>
        <dsp:cNvPr id="0" name=""/>
        <dsp:cNvSpPr/>
      </dsp:nvSpPr>
      <dsp:spPr>
        <a:xfrm>
          <a:off x="0" y="1584122"/>
          <a:ext cx="3010777" cy="7537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900" kern="1200" dirty="0" smtClean="0"/>
            <a:t>Irlanda</a:t>
          </a:r>
          <a:endParaRPr lang="es-ES" sz="2900" kern="1200" dirty="0"/>
        </a:p>
      </dsp:txBody>
      <dsp:txXfrm>
        <a:off x="0" y="1584122"/>
        <a:ext cx="3010777" cy="753727"/>
      </dsp:txXfrm>
    </dsp:sp>
    <dsp:sp modelId="{B9726F4D-E63D-448D-8250-FF4618CC6F64}">
      <dsp:nvSpPr>
        <dsp:cNvPr id="0" name=""/>
        <dsp:cNvSpPr/>
      </dsp:nvSpPr>
      <dsp:spPr>
        <a:xfrm rot="5400000">
          <a:off x="5385533" y="76153"/>
          <a:ext cx="602982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Transposición de la Directiva Europea IPRED 1. Establece sistemas de avisos </a:t>
          </a:r>
          <a:r>
            <a:rPr lang="es-ES" sz="1200" kern="1200" smtClean="0"/>
            <a:t>y multas.</a:t>
          </a:r>
          <a:endParaRPr lang="es-ES" sz="1200" kern="1200" dirty="0"/>
        </a:p>
      </dsp:txBody>
      <dsp:txXfrm rot="5400000">
        <a:off x="5385533" y="76153"/>
        <a:ext cx="602982" cy="5352494"/>
      </dsp:txXfrm>
    </dsp:sp>
    <dsp:sp modelId="{D1106810-E595-46C6-B817-4883CA10F024}">
      <dsp:nvSpPr>
        <dsp:cNvPr id="0" name=""/>
        <dsp:cNvSpPr/>
      </dsp:nvSpPr>
      <dsp:spPr>
        <a:xfrm>
          <a:off x="0" y="2375536"/>
          <a:ext cx="3010777" cy="7537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Finlandia y Suecia</a:t>
          </a:r>
          <a:endParaRPr lang="es-ES" sz="2900" kern="1200" dirty="0"/>
        </a:p>
      </dsp:txBody>
      <dsp:txXfrm>
        <a:off x="0" y="2375536"/>
        <a:ext cx="3010777" cy="753727"/>
      </dsp:txXfrm>
    </dsp:sp>
    <dsp:sp modelId="{BD6AFE7D-1EF1-42F1-97EC-CF41CB92584F}">
      <dsp:nvSpPr>
        <dsp:cNvPr id="0" name=""/>
        <dsp:cNvSpPr/>
      </dsp:nvSpPr>
      <dsp:spPr>
        <a:xfrm rot="5400000">
          <a:off x="5385533" y="867567"/>
          <a:ext cx="602982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Digital Millennium Copyright </a:t>
          </a:r>
          <a:r>
            <a:rPr lang="es-ES" sz="1200" kern="1200" dirty="0" err="1" smtClean="0"/>
            <a:t>Act</a:t>
          </a:r>
          <a:r>
            <a:rPr lang="es-ES" sz="1200" kern="1200" dirty="0" smtClean="0"/>
            <a:t>. Se sanciona la infracción de los derechos de reproducción y la producción y distribución de tecnología que permite sortear las medidas de protección de copyright</a:t>
          </a:r>
          <a:endParaRPr lang="es-ES" sz="1200" kern="1200" dirty="0"/>
        </a:p>
      </dsp:txBody>
      <dsp:txXfrm rot="5400000">
        <a:off x="5385533" y="867567"/>
        <a:ext cx="602982" cy="5352494"/>
      </dsp:txXfrm>
    </dsp:sp>
    <dsp:sp modelId="{AA97040D-76C5-4B8B-BF8E-53B058B49186}">
      <dsp:nvSpPr>
        <dsp:cNvPr id="0" name=""/>
        <dsp:cNvSpPr/>
      </dsp:nvSpPr>
      <dsp:spPr>
        <a:xfrm>
          <a:off x="0" y="3166950"/>
          <a:ext cx="3010777" cy="7537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Estados Unidos</a:t>
          </a:r>
          <a:endParaRPr lang="es-ES" sz="2900" kern="1200" dirty="0"/>
        </a:p>
      </dsp:txBody>
      <dsp:txXfrm>
        <a:off x="0" y="3166950"/>
        <a:ext cx="3010777" cy="753727"/>
      </dsp:txXfrm>
    </dsp:sp>
    <dsp:sp modelId="{1C1F2700-4B56-4E98-82D5-E320AE07F07E}">
      <dsp:nvSpPr>
        <dsp:cNvPr id="0" name=""/>
        <dsp:cNvSpPr/>
      </dsp:nvSpPr>
      <dsp:spPr>
        <a:xfrm rot="5400000">
          <a:off x="5385533" y="1658981"/>
          <a:ext cx="602982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Ley </a:t>
          </a:r>
          <a:r>
            <a:rPr lang="es-ES" sz="1200" kern="1200" dirty="0" err="1" smtClean="0"/>
            <a:t>Sinde</a:t>
          </a:r>
          <a:r>
            <a:rPr lang="es-ES" sz="1200" kern="1200" dirty="0" smtClean="0"/>
            <a:t>. Crea una Comisión que analiza, tras denuncia de parte, si una página web vulnera los derechos de propiedad intelectual</a:t>
          </a:r>
          <a:endParaRPr lang="es-ES" sz="1200" kern="1200" dirty="0"/>
        </a:p>
      </dsp:txBody>
      <dsp:txXfrm rot="5400000">
        <a:off x="5385533" y="1658981"/>
        <a:ext cx="602982" cy="5352494"/>
      </dsp:txXfrm>
    </dsp:sp>
    <dsp:sp modelId="{98842457-4EF5-405F-AA28-0CD34F865B2B}">
      <dsp:nvSpPr>
        <dsp:cNvPr id="0" name=""/>
        <dsp:cNvSpPr/>
      </dsp:nvSpPr>
      <dsp:spPr>
        <a:xfrm>
          <a:off x="0" y="3958364"/>
          <a:ext cx="3010777" cy="7537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España</a:t>
          </a:r>
          <a:endParaRPr lang="es-ES" sz="2900" kern="1200" dirty="0"/>
        </a:p>
      </dsp:txBody>
      <dsp:txXfrm>
        <a:off x="0" y="3958364"/>
        <a:ext cx="3010777" cy="75372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949C75-EC85-4F3A-BEEA-FD49EA946D91}">
      <dsp:nvSpPr>
        <dsp:cNvPr id="0" name=""/>
        <dsp:cNvSpPr/>
      </dsp:nvSpPr>
      <dsp:spPr>
        <a:xfrm rot="5400000">
          <a:off x="3260853" y="-1507651"/>
          <a:ext cx="1174630" cy="4193745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000" kern="1200" dirty="0" smtClean="0"/>
            <a:t>(Inefectividad Ley </a:t>
          </a:r>
          <a:r>
            <a:rPr lang="es-ES_tradnl" sz="1000" kern="1200" dirty="0" err="1" smtClean="0"/>
            <a:t>Sinde</a:t>
          </a:r>
          <a:r>
            <a:rPr lang="es-ES_tradnl" sz="1000" kern="1200" dirty="0" smtClean="0"/>
            <a:t> en 2012-2013) comparado con la efectividad legislación equivalente en Francia (Ley Hadopi2), Reino Unido (Digital </a:t>
          </a:r>
          <a:r>
            <a:rPr lang="es-ES_tradnl" sz="1000" kern="1200" dirty="0" err="1" smtClean="0"/>
            <a:t>Economy</a:t>
          </a:r>
          <a:r>
            <a:rPr lang="es-ES_tradnl" sz="1000" kern="1200" dirty="0" smtClean="0"/>
            <a:t> Bill), USA (Digital Millennium Copyright </a:t>
          </a:r>
          <a:r>
            <a:rPr lang="es-ES_tradnl" sz="1000" kern="1200" dirty="0" err="1" smtClean="0"/>
            <a:t>Act</a:t>
          </a:r>
          <a:r>
            <a:rPr lang="es-ES_tradnl" sz="1000" kern="1200" dirty="0" smtClean="0"/>
            <a:t>.) y la transposición Directiva Europea IPRED1, estableciendo sistemas de aviso y multas efectivo en Finlandia, Suecia y Alemania.</a:t>
          </a:r>
          <a:endParaRPr lang="es-ES" sz="1000" kern="1200" dirty="0"/>
        </a:p>
      </dsp:txBody>
      <dsp:txXfrm rot="5400000">
        <a:off x="3260853" y="-1507651"/>
        <a:ext cx="1174630" cy="4193745"/>
      </dsp:txXfrm>
    </dsp:sp>
    <dsp:sp modelId="{26FA98A8-AD60-4A98-B011-E733A3FD11A0}">
      <dsp:nvSpPr>
        <dsp:cNvPr id="0" name=""/>
        <dsp:cNvSpPr/>
      </dsp:nvSpPr>
      <dsp:spPr>
        <a:xfrm>
          <a:off x="1214" y="0"/>
          <a:ext cx="1750081" cy="994221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500" b="1" kern="1200" dirty="0" smtClean="0"/>
            <a:t>Vulneración derechos propiedad intelectual</a:t>
          </a:r>
          <a:endParaRPr lang="es-ES" sz="1500" b="1" kern="1200" dirty="0"/>
        </a:p>
      </dsp:txBody>
      <dsp:txXfrm>
        <a:off x="1214" y="0"/>
        <a:ext cx="1750081" cy="994221"/>
      </dsp:txXfrm>
    </dsp:sp>
    <dsp:sp modelId="{15B7A35F-29E5-4C82-B11E-F606723C446B}">
      <dsp:nvSpPr>
        <dsp:cNvPr id="0" name=""/>
        <dsp:cNvSpPr/>
      </dsp:nvSpPr>
      <dsp:spPr>
        <a:xfrm rot="5400000">
          <a:off x="2669286" y="292331"/>
          <a:ext cx="2924606" cy="4839846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smtClean="0"/>
            <a:t> Destrucción del reconocimiento del valor de la cultura y la remuneración por 2º uso de autores y editores en el  mercado español, al reducir la compensación por copia privada en los últimos 5 años en un 90% por:	</a:t>
          </a:r>
          <a:endParaRPr lang="es-ES" sz="1000" b="1" kern="1200" dirty="0"/>
        </a:p>
        <a:p>
          <a:pPr marL="114300" lvl="2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	Drástica reducción de la compensación por copia privada: 40 Mill€2008/4 </a:t>
          </a:r>
          <a:r>
            <a:rPr lang="es-ES" sz="1000" kern="1200" dirty="0" err="1" smtClean="0"/>
            <a:t>Mill</a:t>
          </a:r>
          <a:r>
            <a:rPr lang="es-ES" sz="1000" kern="1200" dirty="0" smtClean="0"/>
            <a:t> € 	2013.</a:t>
          </a:r>
          <a:endParaRPr lang="es-ES" sz="1000" kern="1200" dirty="0"/>
        </a:p>
        <a:p>
          <a:pPr marL="171450" lvl="3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	Negativa sistemática de la Administración y los responsables de centros de 	enseñanza reglada de todos los niveles (escuela/universidad) a obtener licencia 	para reutilización de contenidos. </a:t>
          </a:r>
          <a:endParaRPr lang="es-ES" sz="1000" kern="1200" dirty="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 smtClean="0"/>
            <a:t>  </a:t>
          </a:r>
          <a:r>
            <a:rPr lang="es-ES" sz="1000" b="1" kern="1200" dirty="0" smtClean="0"/>
            <a:t>Consecuencias prácticas 2013 :</a:t>
          </a:r>
          <a:endParaRPr lang="es-ES" sz="1000" b="1" kern="1200" dirty="0"/>
        </a:p>
        <a:p>
          <a:pPr marL="114300" lvl="2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smtClean="0"/>
            <a:t>	</a:t>
          </a:r>
          <a:r>
            <a:rPr lang="es-ES" sz="1000" b="0" kern="1200" dirty="0" smtClean="0"/>
            <a:t>Autores y editores españoles no remunerados/insuficientemente remunerados 	por el uso de sus obras, siendo discriminados frente a autores y editores resto 	de  países europeos.</a:t>
          </a:r>
          <a:r>
            <a:rPr lang="es-ES" sz="1000" b="1" kern="1200" dirty="0" smtClean="0"/>
            <a:t>	</a:t>
          </a:r>
          <a:endParaRPr lang="es-ES" sz="1000" b="1" kern="1200" dirty="0"/>
        </a:p>
        <a:p>
          <a:pPr marL="171450" lvl="3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1" kern="1200" dirty="0" smtClean="0"/>
            <a:t>	</a:t>
          </a:r>
          <a:r>
            <a:rPr lang="es-ES" sz="1000" b="0" kern="1200" dirty="0" smtClean="0"/>
            <a:t>Depreciación de la calidad educativa de nuestro país al no poder reinvertir en 	la renovación de contenidos.</a:t>
          </a:r>
          <a:endParaRPr lang="es-ES" sz="1000" b="0" kern="1200" dirty="0"/>
        </a:p>
        <a:p>
          <a:pPr marL="228600" lvl="4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b="0" kern="1200" dirty="0" smtClean="0"/>
            <a:t>	Imposibilidad de disponer de recursos para profesionalizar o invertir en 	herramientas para la mayor competitividad del sector (Feria del Libro, 	</a:t>
          </a:r>
          <a:r>
            <a:rPr lang="es-ES" sz="1000" b="0" kern="1200" dirty="0" err="1" smtClean="0"/>
            <a:t>Dilve</a:t>
          </a:r>
          <a:r>
            <a:rPr lang="es-ES" sz="1000" b="0" kern="1200" dirty="0" smtClean="0"/>
            <a:t>, Bases de Datos para profesionales de los libros).</a:t>
          </a:r>
          <a:endParaRPr lang="es-ES" sz="1000" b="0" kern="1200" dirty="0"/>
        </a:p>
      </dsp:txBody>
      <dsp:txXfrm rot="5400000">
        <a:off x="2669286" y="292331"/>
        <a:ext cx="2924606" cy="4839846"/>
      </dsp:txXfrm>
    </dsp:sp>
    <dsp:sp modelId="{49EA0CBF-C4B5-4038-BC13-72C050AD7D17}">
      <dsp:nvSpPr>
        <dsp:cNvPr id="0" name=""/>
        <dsp:cNvSpPr/>
      </dsp:nvSpPr>
      <dsp:spPr>
        <a:xfrm>
          <a:off x="7" y="2157843"/>
          <a:ext cx="1710452" cy="1139186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Gestión colectiva de la industria editorial española a través de CEDRO</a:t>
          </a:r>
          <a:endParaRPr lang="es-ES" sz="1500" b="1" kern="1200" dirty="0"/>
        </a:p>
      </dsp:txBody>
      <dsp:txXfrm>
        <a:off x="7" y="2157843"/>
        <a:ext cx="1710452" cy="1139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179512" y="188641"/>
            <a:ext cx="8424936" cy="864095"/>
          </a:xfrm>
          <a:solidFill>
            <a:schemeClr val="accent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rmAutofit/>
          </a:bodyPr>
          <a:lstStyle>
            <a:lvl1pPr algn="l">
              <a:defRPr sz="36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_tradnl" dirty="0" smtClean="0"/>
              <a:t>Título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8" name="7 Imagen" descr="Nueva image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28184" y="6165304"/>
            <a:ext cx="2733334" cy="48571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179512" y="188640"/>
            <a:ext cx="8424936" cy="864096"/>
          </a:xfrm>
          <a:solidFill>
            <a:schemeClr val="accent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s-ES_tradnl" dirty="0" smtClean="0"/>
              <a:t>Título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8" name="7 Imagen" descr="Nueva image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28184" y="6165304"/>
            <a:ext cx="2733334" cy="48571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49B9B-6EBB-4C9F-8FE2-BEBEC0DAEF1D}" type="datetimeFigureOut">
              <a:rPr lang="es-ES" smtClean="0"/>
              <a:pPr/>
              <a:t>11/04/2013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2E290-02AF-4FCF-BF81-711199F8C226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2.png"/><Relationship Id="rId3" Type="http://schemas.openxmlformats.org/officeDocument/2006/relationships/chart" Target="../charts/chart2.xml"/><Relationship Id="rId7" Type="http://schemas.openxmlformats.org/officeDocument/2006/relationships/image" Target="../media/image3.png"/><Relationship Id="rId12" Type="http://schemas.openxmlformats.org/officeDocument/2006/relationships/image" Target="../media/image1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gif"/><Relationship Id="rId11" Type="http://schemas.openxmlformats.org/officeDocument/2006/relationships/image" Target="../media/image10.gif"/><Relationship Id="rId5" Type="http://schemas.openxmlformats.org/officeDocument/2006/relationships/image" Target="../media/image7.jpeg"/><Relationship Id="rId10" Type="http://schemas.openxmlformats.org/officeDocument/2006/relationships/image" Target="../media/image9.png"/><Relationship Id="rId4" Type="http://schemas.openxmlformats.org/officeDocument/2006/relationships/oleObject" Target="../embeddings/Hoja_de_c_lculo_de_Microsoft_Office_Excel_97-20031.xls"/><Relationship Id="rId9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gif"/><Relationship Id="rId12" Type="http://schemas.openxmlformats.org/officeDocument/2006/relationships/image" Target="../media/image13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4.xml"/><Relationship Id="rId10" Type="http://schemas.openxmlformats.org/officeDocument/2006/relationships/image" Target="../media/image7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63435" y="2127146"/>
            <a:ext cx="6400800" cy="259228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s-ES_tradnl" b="1" dirty="0" smtClean="0">
                <a:solidFill>
                  <a:schemeClr val="bg1"/>
                </a:solidFill>
              </a:rPr>
              <a:t>INFORME SOBRE LA SITUACIÓN DE LA INDUSTRIA Y COMERCIO DEL LIBRO CON RESPECTO A LA PROTECCIÓN DE LA PROPIEDAD INTELECTUAL</a:t>
            </a:r>
            <a:endParaRPr lang="es-E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7504" y="0"/>
            <a:ext cx="8856984" cy="864095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Las industrias culturales en el contexto económico actual</a:t>
            </a:r>
            <a:endParaRPr lang="es-ES" sz="2800" dirty="0"/>
          </a:p>
        </p:txBody>
      </p:sp>
      <p:graphicFrame>
        <p:nvGraphicFramePr>
          <p:cNvPr id="4" name="3 Gráfico"/>
          <p:cNvGraphicFramePr/>
          <p:nvPr/>
        </p:nvGraphicFramePr>
        <p:xfrm>
          <a:off x="863080" y="1052736"/>
          <a:ext cx="828092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0" y="6642556"/>
            <a:ext cx="3888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 smtClean="0"/>
              <a:t>Fuente: TERA </a:t>
            </a:r>
            <a:r>
              <a:rPr lang="es-ES_tradnl" sz="800" dirty="0" err="1" smtClean="0"/>
              <a:t>Consultans</a:t>
            </a:r>
            <a:r>
              <a:rPr lang="es-ES_tradnl" sz="800" dirty="0" smtClean="0"/>
              <a:t>, 2010. Gráfico de elaboración propia</a:t>
            </a:r>
            <a:endParaRPr lang="es-ES" sz="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07504" y="836712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Aportación de las industrias culturales al PIB y al empleo</a:t>
            </a:r>
            <a:endParaRPr lang="es-ES" b="1" dirty="0"/>
          </a:p>
        </p:txBody>
      </p:sp>
      <p:graphicFrame>
        <p:nvGraphicFramePr>
          <p:cNvPr id="8" name="Taula 7"/>
          <p:cNvGraphicFramePr>
            <a:graphicFrameLocks noGrp="1"/>
          </p:cNvGraphicFramePr>
          <p:nvPr/>
        </p:nvGraphicFramePr>
        <p:xfrm>
          <a:off x="1" y="5013176"/>
          <a:ext cx="8388423" cy="1028700"/>
        </p:xfrm>
        <a:graphic>
          <a:graphicData uri="http://schemas.openxmlformats.org/drawingml/2006/table">
            <a:tbl>
              <a:tblPr/>
              <a:tblGrid>
                <a:gridCol w="1043607"/>
                <a:gridCol w="1080120"/>
                <a:gridCol w="1152128"/>
                <a:gridCol w="1224136"/>
                <a:gridCol w="1080120"/>
                <a:gridCol w="1224136"/>
                <a:gridCol w="1152128"/>
                <a:gridCol w="432048"/>
              </a:tblGrid>
              <a:tr h="342900">
                <a:tc>
                  <a:txBody>
                    <a:bodyPr/>
                    <a:lstStyle/>
                    <a:p>
                      <a:pPr algn="ctr" fontAlgn="b"/>
                      <a:endParaRPr lang="ca-E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UE-27</a:t>
                      </a:r>
                      <a:endParaRPr lang="ca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    REINO </a:t>
                      </a:r>
                      <a:r>
                        <a:rPr lang="ca-E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UNIDO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FRANCIA</a:t>
                      </a:r>
                      <a:endParaRPr lang="ca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ALEMANIA</a:t>
                      </a:r>
                      <a:endParaRPr lang="ca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ITALIA</a:t>
                      </a:r>
                      <a:endParaRPr lang="ca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ESPAÑA</a:t>
                      </a:r>
                      <a:endParaRPr lang="ca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TOTAL %</a:t>
                      </a:r>
                      <a:endParaRPr lang="ca-E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ca-E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PIB</a:t>
                      </a:r>
                    </a:p>
                    <a:p>
                      <a:pPr algn="ctr" fontAlgn="b"/>
                      <a:r>
                        <a:rPr lang="ca-E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ca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ca-E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Miles</a:t>
                      </a:r>
                      <a:r>
                        <a:rPr lang="ca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Mill.€)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562'1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113'0 (20'1%)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92'8 (16'5%)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104'7 (18'6%)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59'9 (10'7%)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40'0 (7'1%)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ca-E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Empleo</a:t>
                      </a:r>
                      <a:r>
                        <a:rPr lang="ca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ca-ES" sz="11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ca-ES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ca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Mill. </a:t>
                      </a:r>
                      <a:r>
                        <a:rPr lang="ca-ES" sz="11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Pax</a:t>
                      </a:r>
                      <a:r>
                        <a:rPr lang="ca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8'4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1'6 (19'0%)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1'0 (11'9%)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1'6 (19'0%)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0'8 (9'9%)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0'7 (8'5%)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  <a:r>
                        <a:rPr lang="ca-E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il_fi" descr="http://enciclopedia.us.es/images/8/8e/Bandera_de_la_U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5013176"/>
            <a:ext cx="379858" cy="205233"/>
          </a:xfrm>
          <a:prstGeom prst="rect">
            <a:avLst/>
          </a:prstGeom>
          <a:noFill/>
        </p:spPr>
      </p:pic>
      <p:pic>
        <p:nvPicPr>
          <p:cNvPr id="10" name="il_fi" descr="http://flagpedia.net/data/flags/big/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5013176"/>
            <a:ext cx="332234" cy="165905"/>
          </a:xfrm>
          <a:prstGeom prst="rect">
            <a:avLst/>
          </a:prstGeom>
          <a:noFill/>
        </p:spPr>
      </p:pic>
      <p:pic>
        <p:nvPicPr>
          <p:cNvPr id="11" name="il_fi" descr="http://www.comprarbanderas.es/images/banderas/400/francia_400p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5013176"/>
            <a:ext cx="326848" cy="159237"/>
          </a:xfrm>
          <a:prstGeom prst="rect">
            <a:avLst/>
          </a:prstGeom>
          <a:noFill/>
        </p:spPr>
      </p:pic>
      <p:pic>
        <p:nvPicPr>
          <p:cNvPr id="12" name="il_fi" descr="http://www.33ff.com/flags/XL_flags/Germany_fla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5013176"/>
            <a:ext cx="339663" cy="154434"/>
          </a:xfrm>
          <a:prstGeom prst="rect">
            <a:avLst/>
          </a:prstGeom>
          <a:noFill/>
        </p:spPr>
      </p:pic>
      <p:pic>
        <p:nvPicPr>
          <p:cNvPr id="13" name="il_fi" descr="http://www.banderas-e-himnos.com/media/flags/flagge-italien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5013176"/>
            <a:ext cx="391438" cy="156592"/>
          </a:xfrm>
          <a:prstGeom prst="rect">
            <a:avLst/>
          </a:prstGeom>
          <a:noFill/>
        </p:spPr>
      </p:pic>
      <p:pic>
        <p:nvPicPr>
          <p:cNvPr id="14" name="il_fi" descr="http://2.bp.blogspot.com/-nBUPPU06pMw/Td8xnYdPU7I/AAAAAAAAAQQ/OOOy32-UOlY/s320/bandera%2Bespa%25C3%25B1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5013176"/>
            <a:ext cx="314324" cy="144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8424936" cy="864096"/>
          </a:xfrm>
          <a:solidFill>
            <a:schemeClr val="accent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ES_tradnl" sz="2800" dirty="0" smtClean="0">
                <a:solidFill>
                  <a:schemeClr val="bg1">
                    <a:lumMod val="95000"/>
                  </a:schemeClr>
                </a:solidFill>
              </a:rPr>
              <a:t>Las industrias culturales en el contexto económico actual</a:t>
            </a:r>
            <a:endParaRPr lang="es-E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95536" y="2852936"/>
          <a:ext cx="720080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79512" y="836712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Aportación de las industrias culturales españolas  al PIB y al empleo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6642556"/>
            <a:ext cx="4225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 smtClean="0"/>
              <a:t>Fuente: Anuario de Estadísticas Culturales 2011. Ministerio de Educación, Cultura  y Deporte</a:t>
            </a:r>
            <a:endParaRPr lang="es-ES" sz="800" dirty="0"/>
          </a:p>
        </p:txBody>
      </p:sp>
      <p:sp>
        <p:nvSpPr>
          <p:cNvPr id="7" name="4 CuadroTexto"/>
          <p:cNvSpPr txBox="1"/>
          <p:nvPr/>
        </p:nvSpPr>
        <p:spPr>
          <a:xfrm>
            <a:off x="251520" y="1268760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 smtClean="0"/>
              <a:t>Visión conservadora: </a:t>
            </a:r>
            <a:r>
              <a:rPr lang="es-ES_tradnl" sz="1200" dirty="0" smtClean="0"/>
              <a:t>las industrias culturales pueden aumentar un 25% (10M </a:t>
            </a:r>
            <a:r>
              <a:rPr lang="es-ES_tradnl" sz="1200" dirty="0" err="1" smtClean="0"/>
              <a:t>Mill</a:t>
            </a:r>
            <a:r>
              <a:rPr lang="es-ES_tradnl" sz="1200" dirty="0" smtClean="0"/>
              <a:t>€) y crear 70.000 empleos nuevos en los próximos años si consigue alcanzar la importancia que la cultura tiene en el PIB de la UE-27 4’5% vs 3’6% </a:t>
            </a:r>
            <a:r>
              <a:rPr lang="es-ES_tradnl" sz="1200" dirty="0" err="1" smtClean="0"/>
              <a:t>Esp</a:t>
            </a:r>
            <a:r>
              <a:rPr lang="es-ES_tradnl" sz="1200" dirty="0" smtClean="0"/>
              <a:t>. y en la creación de empleo.</a:t>
            </a:r>
            <a:r>
              <a:rPr lang="es-ES_tradnl" sz="1200" b="1" dirty="0" smtClean="0"/>
              <a:t> </a:t>
            </a:r>
            <a:endParaRPr lang="es-ES" sz="1200" b="1" dirty="0"/>
          </a:p>
        </p:txBody>
      </p:sp>
      <p:sp>
        <p:nvSpPr>
          <p:cNvPr id="8" name="4 CuadroTexto"/>
          <p:cNvSpPr txBox="1"/>
          <p:nvPr/>
        </p:nvSpPr>
        <p:spPr>
          <a:xfrm>
            <a:off x="251520" y="1844824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 smtClean="0"/>
              <a:t>Visión optimista/ambiciosa: </a:t>
            </a:r>
            <a:r>
              <a:rPr lang="es-ES_tradnl" sz="1200" dirty="0" smtClean="0"/>
              <a:t>las industrias culturales pueden aumentar un 75% (30M </a:t>
            </a:r>
            <a:r>
              <a:rPr lang="es-ES_tradnl" sz="1200" dirty="0" err="1" smtClean="0"/>
              <a:t>Mill</a:t>
            </a:r>
            <a:r>
              <a:rPr lang="es-ES_tradnl" sz="1200" dirty="0" smtClean="0"/>
              <a:t>€) y crear 400.000 empleos nuevos en los próximos años si consigue alcanzar la importancia que la cultura tiene en el PIB de RU (GB) y en la creación de empleo. Dicha visión debería ser la que contemplamos, como objetivo de la condición del español de ser la segunda lengua materna más hablada en el mundo (400 </a:t>
            </a:r>
            <a:r>
              <a:rPr lang="es-ES_tradnl" sz="1200" dirty="0" err="1" smtClean="0"/>
              <a:t>Mill</a:t>
            </a:r>
            <a:r>
              <a:rPr lang="es-ES_tradnl" sz="1200" dirty="0" smtClean="0"/>
              <a:t> “</a:t>
            </a:r>
            <a:r>
              <a:rPr lang="es-ES_tradnl" sz="1200" dirty="0" err="1" smtClean="0"/>
              <a:t>native</a:t>
            </a:r>
            <a:r>
              <a:rPr lang="es-ES_tradnl" sz="1200" dirty="0" smtClean="0"/>
              <a:t> </a:t>
            </a:r>
            <a:r>
              <a:rPr lang="es-ES_tradnl" sz="1200" dirty="0" smtClean="0"/>
              <a:t>speaker”) y que aporta, en el caso del libro, una balanza comercial positiva recurrentemente.</a:t>
            </a:r>
            <a:endParaRPr lang="es-ES" sz="1200" b="1" dirty="0"/>
          </a:p>
        </p:txBody>
      </p:sp>
      <p:sp>
        <p:nvSpPr>
          <p:cNvPr id="9" name="4 CuadroTexto"/>
          <p:cNvSpPr txBox="1"/>
          <p:nvPr/>
        </p:nvSpPr>
        <p:spPr>
          <a:xfrm>
            <a:off x="0" y="5805264"/>
            <a:ext cx="42839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b="1" dirty="0" smtClean="0"/>
              <a:t>Visión conservadora: </a:t>
            </a:r>
            <a:r>
              <a:rPr lang="es-ES_tradnl" sz="1100" i="1" dirty="0" err="1" smtClean="0"/>
              <a:t>Esp</a:t>
            </a:r>
            <a:r>
              <a:rPr lang="es-ES_tradnl" sz="1100" i="1" dirty="0" smtClean="0"/>
              <a:t> =</a:t>
            </a:r>
            <a:r>
              <a:rPr lang="es-ES_tradnl" sz="1000" i="1" dirty="0" smtClean="0"/>
              <a:t>UE-27 4’5% </a:t>
            </a:r>
            <a:r>
              <a:rPr lang="es-ES_tradnl" sz="1000" i="1" dirty="0" smtClean="0"/>
              <a:t>PIB + 10M </a:t>
            </a:r>
            <a:r>
              <a:rPr lang="es-ES_tradnl" sz="1000" i="1" dirty="0" err="1" smtClean="0"/>
              <a:t>Mill</a:t>
            </a:r>
            <a:r>
              <a:rPr lang="es-ES_tradnl" sz="1000" i="1" dirty="0" smtClean="0"/>
              <a:t> € </a:t>
            </a:r>
            <a:r>
              <a:rPr lang="es-ES_tradnl" sz="1000" i="1" dirty="0" smtClean="0"/>
              <a:t> </a:t>
            </a:r>
            <a:endParaRPr lang="es-ES_tradnl" sz="1000" i="1" dirty="0" smtClean="0"/>
          </a:p>
          <a:p>
            <a:r>
              <a:rPr lang="es-ES_tradnl" sz="1100" b="1" dirty="0" smtClean="0"/>
              <a:t>Visión optimista: </a:t>
            </a:r>
            <a:r>
              <a:rPr lang="es-ES_tradnl" sz="1100" b="1" dirty="0" smtClean="0"/>
              <a:t> </a:t>
            </a:r>
            <a:r>
              <a:rPr lang="es-ES_tradnl" sz="1100" i="1" dirty="0" err="1" smtClean="0"/>
              <a:t>Esp</a:t>
            </a:r>
            <a:r>
              <a:rPr lang="es-ES_tradnl" sz="1100" i="1" dirty="0" smtClean="0"/>
              <a:t>=</a:t>
            </a:r>
            <a:r>
              <a:rPr lang="es-ES_tradnl" sz="1100" b="1" dirty="0" smtClean="0"/>
              <a:t> </a:t>
            </a:r>
            <a:r>
              <a:rPr lang="es-ES_tradnl" sz="1000" i="1" dirty="0" smtClean="0"/>
              <a:t>RU </a:t>
            </a:r>
            <a:r>
              <a:rPr lang="es-ES_tradnl" sz="1000" i="1" dirty="0" smtClean="0"/>
              <a:t>(GB) 6’2% </a:t>
            </a:r>
            <a:r>
              <a:rPr lang="es-ES_tradnl" sz="1000" i="1" dirty="0" smtClean="0"/>
              <a:t>+ 30 M </a:t>
            </a:r>
            <a:r>
              <a:rPr lang="es-ES_tradnl" sz="1000" i="1" dirty="0" err="1" smtClean="0"/>
              <a:t>Mill</a:t>
            </a:r>
            <a:r>
              <a:rPr lang="es-ES_tradnl" sz="1000" i="1" dirty="0" smtClean="0"/>
              <a:t> €</a:t>
            </a:r>
            <a:r>
              <a:rPr lang="es-ES_tradnl" sz="1000" b="1" dirty="0" smtClean="0"/>
              <a:t>	 </a:t>
            </a:r>
            <a:endParaRPr lang="es-ES" sz="1000" b="1" dirty="0"/>
          </a:p>
        </p:txBody>
      </p:sp>
      <p:sp>
        <p:nvSpPr>
          <p:cNvPr id="10" name="4 CuadroTexto"/>
          <p:cNvSpPr txBox="1"/>
          <p:nvPr/>
        </p:nvSpPr>
        <p:spPr>
          <a:xfrm>
            <a:off x="5255568" y="3356992"/>
            <a:ext cx="3888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b="1" dirty="0" smtClean="0"/>
              <a:t>Visión conservadora: </a:t>
            </a:r>
            <a:r>
              <a:rPr lang="es-ES_tradnl" sz="1100" b="1" dirty="0" smtClean="0"/>
              <a:t> </a:t>
            </a:r>
            <a:r>
              <a:rPr lang="es-ES_tradnl" sz="1000" i="1" dirty="0" err="1" smtClean="0"/>
              <a:t>Esp</a:t>
            </a:r>
            <a:r>
              <a:rPr lang="es-ES_tradnl" sz="1000" i="1" dirty="0" smtClean="0"/>
              <a:t>=UE</a:t>
            </a:r>
            <a:r>
              <a:rPr lang="es-ES_tradnl" sz="1000" i="1" dirty="0" smtClean="0"/>
              <a:t>-27  3’8% +70.000 empleos nuevos</a:t>
            </a:r>
          </a:p>
          <a:p>
            <a:r>
              <a:rPr lang="es-ES_tradnl" sz="1100" b="1" dirty="0" smtClean="0"/>
              <a:t>Visión </a:t>
            </a:r>
            <a:r>
              <a:rPr lang="es-ES_tradnl" sz="1100" b="1" dirty="0" smtClean="0"/>
              <a:t>optimista: </a:t>
            </a:r>
            <a:r>
              <a:rPr lang="es-ES_tradnl" sz="1100" b="1" dirty="0" smtClean="0"/>
              <a:t> </a:t>
            </a:r>
            <a:r>
              <a:rPr lang="es-ES_tradnl" sz="900" i="1" dirty="0" err="1" smtClean="0"/>
              <a:t>Esp</a:t>
            </a:r>
            <a:r>
              <a:rPr lang="es-ES_tradnl" sz="900" i="1" dirty="0" smtClean="0"/>
              <a:t>= </a:t>
            </a:r>
            <a:r>
              <a:rPr lang="es-ES_tradnl" sz="900" i="1" dirty="0" smtClean="0"/>
              <a:t>RU </a:t>
            </a:r>
            <a:r>
              <a:rPr lang="es-ES_tradnl" sz="900" i="1" dirty="0" smtClean="0"/>
              <a:t>(GB) 5’4% </a:t>
            </a:r>
            <a:r>
              <a:rPr lang="es-ES_tradnl" sz="900" i="1" dirty="0" smtClean="0"/>
              <a:t>400.000 </a:t>
            </a:r>
            <a:r>
              <a:rPr lang="es-ES_tradnl" sz="900" i="1" dirty="0" smtClean="0"/>
              <a:t>empleos nuevos      </a:t>
            </a:r>
            <a:r>
              <a:rPr lang="es-ES_tradnl" sz="900" b="1" dirty="0" smtClean="0"/>
              <a:t>	 </a:t>
            </a:r>
            <a:endParaRPr lang="es-ES" sz="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132856"/>
          <a:ext cx="7931224" cy="3993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07504" y="0"/>
            <a:ext cx="8424936" cy="864096"/>
          </a:xfrm>
        </p:spPr>
        <p:txBody>
          <a:bodyPr/>
          <a:lstStyle/>
          <a:p>
            <a:r>
              <a:rPr lang="es-ES_tradnl" dirty="0" smtClean="0"/>
              <a:t>El sector del libro como industria cultural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4211960" y="12684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b="1" dirty="0" smtClean="0"/>
              <a:t>Rasgos característicos del sector del libro en España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512" y="0"/>
            <a:ext cx="8640960" cy="864096"/>
          </a:xfrm>
          <a:solidFill>
            <a:schemeClr val="accent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z="2500" dirty="0" smtClean="0">
                <a:solidFill>
                  <a:schemeClr val="bg1">
                    <a:lumMod val="95000"/>
                  </a:schemeClr>
                </a:solidFill>
              </a:rPr>
              <a:t>La venta de </a:t>
            </a:r>
            <a:r>
              <a:rPr lang="ca-ES" sz="2500" dirty="0" err="1" smtClean="0">
                <a:solidFill>
                  <a:schemeClr val="bg1">
                    <a:lumMod val="95000"/>
                  </a:schemeClr>
                </a:solidFill>
              </a:rPr>
              <a:t>libros</a:t>
            </a:r>
            <a:r>
              <a:rPr lang="ca-ES" sz="2500" dirty="0" smtClean="0">
                <a:solidFill>
                  <a:schemeClr val="bg1">
                    <a:lumMod val="95000"/>
                  </a:schemeClr>
                </a:solidFill>
              </a:rPr>
              <a:t> en el mundo: El mundo editorial en el mundo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a-ES"/>
          </a:p>
        </p:txBody>
      </p:sp>
      <p:graphicFrame>
        <p:nvGraphicFramePr>
          <p:cNvPr id="7" name="Gràfic 6"/>
          <p:cNvGraphicFramePr>
            <a:graphicFrameLocks/>
          </p:cNvGraphicFramePr>
          <p:nvPr/>
        </p:nvGraphicFramePr>
        <p:xfrm>
          <a:off x="2635696" y="1556792"/>
          <a:ext cx="6508304" cy="2460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07506" y="908721"/>
          <a:ext cx="2667896" cy="2808312"/>
        </p:xfrm>
        <a:graphic>
          <a:graphicData uri="http://schemas.openxmlformats.org/presentationml/2006/ole">
            <p:oleObj spid="_x0000_s1027" name="Worksheet" r:id="rId4" imgW="5114925" imgH="3810000" progId="Excel.Sheet.8">
              <p:embed/>
            </p:oleObj>
          </a:graphicData>
        </a:graphic>
      </p:graphicFrame>
      <p:graphicFrame>
        <p:nvGraphicFramePr>
          <p:cNvPr id="12" name="Taula 11"/>
          <p:cNvGraphicFramePr>
            <a:graphicFrameLocks noGrp="1"/>
          </p:cNvGraphicFramePr>
          <p:nvPr/>
        </p:nvGraphicFramePr>
        <p:xfrm>
          <a:off x="323528" y="4437112"/>
          <a:ext cx="8352929" cy="1790603"/>
        </p:xfrm>
        <a:graphic>
          <a:graphicData uri="http://schemas.openxmlformats.org/drawingml/2006/table">
            <a:tbl>
              <a:tblPr/>
              <a:tblGrid>
                <a:gridCol w="2376264"/>
                <a:gridCol w="792088"/>
                <a:gridCol w="504056"/>
                <a:gridCol w="553813"/>
                <a:gridCol w="454299"/>
                <a:gridCol w="557069"/>
                <a:gridCol w="617382"/>
                <a:gridCol w="481733"/>
                <a:gridCol w="529635"/>
                <a:gridCol w="560518"/>
                <a:gridCol w="926072"/>
              </a:tblGrid>
              <a:tr h="564207">
                <a:tc>
                  <a:txBody>
                    <a:bodyPr/>
                    <a:lstStyle/>
                    <a:p>
                      <a:pPr algn="ctr" fontAlgn="b"/>
                      <a:endParaRPr lang="ca-E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ESTADOS UNIDOS 2011  (1)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CHINA  2011  (2)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ALEMANIA 2011  (3)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JAPÓN  2011 (4)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FRANCIA 2011  (5)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REINO UNIDO 2011  (6)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ITALIA  2011 (7)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ESPAÑA  2011 (8)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EUROPA-27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MUNDO 2011  (Todo)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0310"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Valor </a:t>
                      </a:r>
                      <a:r>
                        <a:rPr lang="ca-ES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Mercado</a:t>
                      </a:r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PVP (M€)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31.000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10.602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9.601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7.129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4.587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4.080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3.417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2.772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23.000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105.614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56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del Mercado Editorial Mundial/% Población del mundo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29,3% / 4,5%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10,0% / 19,5%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9,2% / 1,2%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6,8% / 1,9%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4,3% / 0,9%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3,9% / 0,9%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3,2% / 0,9%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2,7% / 0,7%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21,7% / 7,2%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 / 6.894 MM pax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0310"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Renta por capita (€)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37.263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4.177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33.607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35.310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32.597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29.860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27.782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24.803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29.050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7.720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0310"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Títulos</a:t>
                      </a:r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 1M </a:t>
                      </a:r>
                      <a:r>
                        <a:rPr lang="ca-ES" sz="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habitantes</a:t>
                      </a:r>
                      <a:endParaRPr lang="ca-E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1.080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1.172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n/d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1.242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2.459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956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1.692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n/d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n/d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863">
                <a:tc>
                  <a:txBody>
                    <a:bodyPr/>
                    <a:lstStyle/>
                    <a:p>
                      <a:pPr algn="r" fontAlgn="b"/>
                      <a:r>
                        <a:rPr lang="ca-ES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 2008-2009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" name="il_fi" descr="http://2.bp.blogspot.com/-nBUPPU06pMw/Td8xnYdPU7I/AAAAAAAAAQQ/OOOy32-UOlY/s320/bandera%2Bespa%25C3%25B1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4437112"/>
            <a:ext cx="314324" cy="144016"/>
          </a:xfrm>
          <a:prstGeom prst="rect">
            <a:avLst/>
          </a:prstGeom>
          <a:noFill/>
        </p:spPr>
      </p:pic>
      <p:pic>
        <p:nvPicPr>
          <p:cNvPr id="9" name="il_fi" descr="http://www.banderas-e-himnos.com/media/flags/flagge-italien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4437112"/>
            <a:ext cx="360002" cy="144016"/>
          </a:xfrm>
          <a:prstGeom prst="rect">
            <a:avLst/>
          </a:prstGeom>
          <a:noFill/>
        </p:spPr>
      </p:pic>
      <p:pic>
        <p:nvPicPr>
          <p:cNvPr id="10" name="il_fi" descr="http://flagpedia.net/data/flags/big/gb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4437112"/>
            <a:ext cx="288400" cy="144016"/>
          </a:xfrm>
          <a:prstGeom prst="rect">
            <a:avLst/>
          </a:prstGeom>
          <a:noFill/>
        </p:spPr>
      </p:pic>
      <p:pic>
        <p:nvPicPr>
          <p:cNvPr id="11" name="il_fi" descr="http://www.comprarbanderas.es/images/banderas/400/francia_400px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4437112"/>
            <a:ext cx="295606" cy="144017"/>
          </a:xfrm>
          <a:prstGeom prst="rect">
            <a:avLst/>
          </a:prstGeom>
          <a:noFill/>
        </p:spPr>
      </p:pic>
      <p:pic>
        <p:nvPicPr>
          <p:cNvPr id="13" name="il_fi" descr="http://www.33ff.com/flags/XL_flags/Germany_flag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4437112"/>
            <a:ext cx="316750" cy="144016"/>
          </a:xfrm>
          <a:prstGeom prst="rect">
            <a:avLst/>
          </a:prstGeom>
          <a:noFill/>
        </p:spPr>
      </p:pic>
      <p:pic>
        <p:nvPicPr>
          <p:cNvPr id="14" name="il_fi" descr="http://flagpedia.net/data/flags/big/us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4797151"/>
            <a:ext cx="360040" cy="189445"/>
          </a:xfrm>
          <a:prstGeom prst="rect">
            <a:avLst/>
          </a:prstGeom>
          <a:noFill/>
        </p:spPr>
      </p:pic>
      <p:pic>
        <p:nvPicPr>
          <p:cNvPr id="15" name="il_fi" descr="http://images.wikia.com/drama/es/images/8/87/Bandera_China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35896" y="4797152"/>
            <a:ext cx="288032" cy="192021"/>
          </a:xfrm>
          <a:prstGeom prst="rect">
            <a:avLst/>
          </a:prstGeom>
          <a:noFill/>
        </p:spPr>
      </p:pic>
      <p:pic>
        <p:nvPicPr>
          <p:cNvPr id="16" name="il_fi" descr="http://www.banderas-e-himnos.com/media/flags/flagge-japan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4008" y="4797152"/>
            <a:ext cx="288032" cy="191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" name="il_fi" descr="http://enciclopedia.us.es/images/8/8e/Bandera_de_la_U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08304" y="4437112"/>
            <a:ext cx="379858" cy="205233"/>
          </a:xfrm>
          <a:prstGeom prst="rect">
            <a:avLst/>
          </a:prstGeom>
          <a:noFill/>
        </p:spPr>
      </p:pic>
      <p:pic>
        <p:nvPicPr>
          <p:cNvPr id="18" name="il_fi" descr="http://enciclopedia.us.es/images/8/8e/Bandera_de_la_U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32240" y="4797152"/>
            <a:ext cx="379858" cy="205233"/>
          </a:xfrm>
          <a:prstGeom prst="rect">
            <a:avLst/>
          </a:prstGeom>
          <a:noFill/>
        </p:spPr>
      </p:pic>
      <p:pic>
        <p:nvPicPr>
          <p:cNvPr id="19" name="il_fi" descr="http://enciclopedia.us.es/images/8/8e/Bandera_de_la_U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28184" y="4797152"/>
            <a:ext cx="379858" cy="205233"/>
          </a:xfrm>
          <a:prstGeom prst="rect">
            <a:avLst/>
          </a:prstGeom>
          <a:noFill/>
        </p:spPr>
      </p:pic>
      <p:pic>
        <p:nvPicPr>
          <p:cNvPr id="20" name="il_fi" descr="http://enciclopedia.us.es/images/8/8e/Bandera_de_la_U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76056" y="4797152"/>
            <a:ext cx="379858" cy="205233"/>
          </a:xfrm>
          <a:prstGeom prst="rect">
            <a:avLst/>
          </a:prstGeom>
          <a:noFill/>
        </p:spPr>
      </p:pic>
      <p:pic>
        <p:nvPicPr>
          <p:cNvPr id="21" name="il_fi" descr="http://enciclopedia.us.es/images/8/8e/Bandera_de_la_U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7944" y="4797152"/>
            <a:ext cx="379858" cy="205233"/>
          </a:xfrm>
          <a:prstGeom prst="rect">
            <a:avLst/>
          </a:prstGeom>
          <a:noFill/>
        </p:spPr>
      </p:pic>
      <p:pic>
        <p:nvPicPr>
          <p:cNvPr id="22" name="il_fi" descr="http://enciclopedia.us.es/images/8/8e/Bandera_de_la_U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52120" y="4797152"/>
            <a:ext cx="379858" cy="2052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Marcador de contenido"/>
          <p:cNvGraphicFramePr>
            <a:graphicFrameLocks noGrp="1"/>
          </p:cNvGraphicFramePr>
          <p:nvPr>
            <p:ph idx="1"/>
          </p:nvPr>
        </p:nvGraphicFramePr>
        <p:xfrm>
          <a:off x="179512" y="2132856"/>
          <a:ext cx="4572000" cy="348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8424936" cy="864096"/>
          </a:xfrm>
        </p:spPr>
        <p:txBody>
          <a:bodyPr/>
          <a:lstStyle/>
          <a:p>
            <a:r>
              <a:rPr lang="es-ES_tradnl" dirty="0" smtClean="0"/>
              <a:t>El libro y la creación ante el escenario digital</a:t>
            </a:r>
            <a:endParaRPr lang="es-ES" dirty="0"/>
          </a:p>
        </p:txBody>
      </p:sp>
      <p:graphicFrame>
        <p:nvGraphicFramePr>
          <p:cNvPr id="6" name="5 Gráfico"/>
          <p:cNvGraphicFramePr/>
          <p:nvPr/>
        </p:nvGraphicFramePr>
        <p:xfrm>
          <a:off x="4716016" y="2060848"/>
          <a:ext cx="4427984" cy="345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0" y="6642556"/>
            <a:ext cx="4225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 smtClean="0"/>
              <a:t>Fuente. Comercio Interior del Libro de España. FGEE. Datos de facturación en millones de euros</a:t>
            </a:r>
            <a:endParaRPr lang="es-ES" sz="800" dirty="0"/>
          </a:p>
        </p:txBody>
      </p:sp>
      <p:sp>
        <p:nvSpPr>
          <p:cNvPr id="11" name="10 Rectángulo"/>
          <p:cNvSpPr/>
          <p:nvPr/>
        </p:nvSpPr>
        <p:spPr>
          <a:xfrm>
            <a:off x="400169" y="1268760"/>
            <a:ext cx="8316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 smtClean="0"/>
              <a:t>Evolución de la oferta y la demanda de libros digitales en España</a:t>
            </a:r>
            <a:endParaRPr lang="es-ES" b="1" dirty="0"/>
          </a:p>
        </p:txBody>
      </p:sp>
      <p:graphicFrame>
        <p:nvGraphicFramePr>
          <p:cNvPr id="7" name="Taula 6"/>
          <p:cNvGraphicFramePr>
            <a:graphicFrameLocks noGrp="1"/>
          </p:cNvGraphicFramePr>
          <p:nvPr/>
        </p:nvGraphicFramePr>
        <p:xfrm>
          <a:off x="0" y="5661248"/>
          <a:ext cx="3923928" cy="209550"/>
        </p:xfrm>
        <a:graphic>
          <a:graphicData uri="http://schemas.openxmlformats.org/drawingml/2006/table">
            <a:tbl>
              <a:tblPr/>
              <a:tblGrid>
                <a:gridCol w="539552"/>
                <a:gridCol w="792088"/>
                <a:gridCol w="1368152"/>
                <a:gridCol w="1224136"/>
              </a:tblGrid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Digital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1'6% fra.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2'4% fra.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2'6% fra.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ula 8"/>
          <p:cNvGraphicFramePr>
            <a:graphicFrameLocks noGrp="1"/>
          </p:cNvGraphicFramePr>
          <p:nvPr/>
        </p:nvGraphicFramePr>
        <p:xfrm>
          <a:off x="4067944" y="5589240"/>
          <a:ext cx="4902199" cy="335280"/>
        </p:xfrm>
        <a:graphic>
          <a:graphicData uri="http://schemas.openxmlformats.org/drawingml/2006/table">
            <a:tbl>
              <a:tblPr/>
              <a:tblGrid>
                <a:gridCol w="1008112"/>
                <a:gridCol w="1224136"/>
                <a:gridCol w="1368152"/>
                <a:gridCol w="1301799"/>
              </a:tblGrid>
              <a:tr h="263272">
                <a:tc>
                  <a:txBody>
                    <a:bodyPr/>
                    <a:lstStyle/>
                    <a:p>
                      <a:pPr algn="ctr" fontAlgn="b"/>
                      <a:r>
                        <a:rPr lang="ca-E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Novedad</a:t>
                      </a:r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Digital </a:t>
                      </a:r>
                      <a:r>
                        <a:rPr lang="ca-ES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Total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7'8%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14'7%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48'4%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424936" cy="864096"/>
          </a:xfrm>
        </p:spPr>
        <p:txBody>
          <a:bodyPr/>
          <a:lstStyle/>
          <a:p>
            <a:r>
              <a:rPr lang="es-ES_tradnl" dirty="0" smtClean="0"/>
              <a:t>El libro y la creación ante el escenario digital</a:t>
            </a:r>
            <a:endParaRPr lang="es-E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627168"/>
            <a:ext cx="42484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Fuente: OECD Digital </a:t>
            </a:r>
            <a:r>
              <a:rPr kumimoji="0" lang="es-E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Economy</a:t>
            </a:r>
            <a:r>
              <a:rPr kumimoji="0" lang="es-E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E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Papers</a:t>
            </a:r>
            <a:r>
              <a:rPr kumimoji="0" lang="es-E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No. 208. </a:t>
            </a:r>
            <a:r>
              <a:rPr lang="es-ES" sz="9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s-E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ifras en millones de </a:t>
            </a:r>
            <a:r>
              <a:rPr lang="es-ES" sz="9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€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</p:nvPr>
        </p:nvGraphicFramePr>
        <p:xfrm>
          <a:off x="1691680" y="2132856"/>
          <a:ext cx="4978896" cy="159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1296144"/>
                <a:gridCol w="1872208"/>
              </a:tblGrid>
              <a:tr h="586112"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 smtClean="0"/>
                        <a:t>País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 smtClean="0"/>
                        <a:t>% de la facturación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 err="1" smtClean="0"/>
                        <a:t>eBook</a:t>
                      </a:r>
                      <a:r>
                        <a:rPr lang="es-ES_tradnl" sz="1600" dirty="0" smtClean="0"/>
                        <a:t> </a:t>
                      </a:r>
                      <a:r>
                        <a:rPr lang="es-ES_tradnl" sz="1600" dirty="0" err="1" smtClean="0"/>
                        <a:t>Market</a:t>
                      </a:r>
                      <a:endParaRPr lang="es-ES" sz="1600" dirty="0"/>
                    </a:p>
                  </a:txBody>
                  <a:tcPr/>
                </a:tc>
              </a:tr>
              <a:tr h="334921">
                <a:tc>
                  <a:txBody>
                    <a:bodyPr/>
                    <a:lstStyle/>
                    <a:p>
                      <a:r>
                        <a:rPr lang="es-ES_tradnl" sz="1600" b="1" dirty="0" smtClean="0">
                          <a:solidFill>
                            <a:schemeClr val="tx2"/>
                          </a:solidFill>
                        </a:rPr>
                        <a:t>España</a:t>
                      </a:r>
                      <a:endParaRPr lang="es-ES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600" b="1" dirty="0" smtClean="0">
                          <a:solidFill>
                            <a:schemeClr val="tx2"/>
                          </a:solidFill>
                        </a:rPr>
                        <a:t>1,6</a:t>
                      </a:r>
                      <a:endParaRPr lang="es-ES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600" b="1" dirty="0" smtClean="0">
                          <a:solidFill>
                            <a:schemeClr val="tx2"/>
                          </a:solidFill>
                        </a:rPr>
                        <a:t>51’25</a:t>
                      </a:r>
                      <a:endParaRPr lang="es-ES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34921">
                <a:tc>
                  <a:txBody>
                    <a:bodyPr/>
                    <a:lstStyle/>
                    <a:p>
                      <a:r>
                        <a:rPr lang="es-ES_tradnl" sz="1600" dirty="0" smtClean="0"/>
                        <a:t>EEUU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600" dirty="0" smtClean="0"/>
                        <a:t>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600" dirty="0" smtClean="0"/>
                        <a:t>342’41</a:t>
                      </a:r>
                      <a:endParaRPr lang="es-ES" sz="1600" dirty="0"/>
                    </a:p>
                  </a:txBody>
                  <a:tcPr/>
                </a:tc>
              </a:tr>
              <a:tr h="334921">
                <a:tc>
                  <a:txBody>
                    <a:bodyPr/>
                    <a:lstStyle/>
                    <a:p>
                      <a:r>
                        <a:rPr lang="es-ES_tradnl" sz="1600" dirty="0" smtClean="0"/>
                        <a:t>Reino Unido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600" dirty="0" smtClean="0"/>
                        <a:t>5,8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600" dirty="0" smtClean="0"/>
                        <a:t>228’8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0" y="908720"/>
            <a:ext cx="7524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/>
              <a:t>Comparativa del mercado del </a:t>
            </a:r>
            <a:r>
              <a:rPr lang="es-ES_tradnl" b="1" dirty="0" err="1" smtClean="0"/>
              <a:t>eBook</a:t>
            </a:r>
            <a:r>
              <a:rPr lang="es-ES_tradnl" b="1" dirty="0" smtClean="0"/>
              <a:t> de España con EEUU y Reino Unido</a:t>
            </a:r>
            <a:endParaRPr lang="es-ES" b="1" dirty="0"/>
          </a:p>
        </p:txBody>
      </p:sp>
      <p:sp>
        <p:nvSpPr>
          <p:cNvPr id="6" name="10 Rectángulo"/>
          <p:cNvSpPr/>
          <p:nvPr/>
        </p:nvSpPr>
        <p:spPr>
          <a:xfrm>
            <a:off x="395536" y="4149080"/>
            <a:ext cx="82809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b="1" dirty="0" smtClean="0"/>
              <a:t>Robo creatividad </a:t>
            </a:r>
            <a:r>
              <a:rPr lang="es-ES_tradnl" sz="1400" b="1" dirty="0" smtClean="0"/>
              <a:t>intelectual España:</a:t>
            </a:r>
          </a:p>
          <a:p>
            <a:endParaRPr lang="es-ES_tradnl" sz="1400" b="1" dirty="0" smtClean="0"/>
          </a:p>
          <a:p>
            <a:pPr algn="just"/>
            <a:r>
              <a:rPr lang="es-ES_tradnl" sz="1400" b="1" dirty="0" smtClean="0"/>
              <a:t> </a:t>
            </a:r>
            <a:r>
              <a:rPr lang="es-ES_tradnl" sz="1400" dirty="0" smtClean="0"/>
              <a:t>226’9 </a:t>
            </a:r>
            <a:r>
              <a:rPr lang="es-ES_tradnl" sz="1400" dirty="0" err="1" smtClean="0"/>
              <a:t>Mill</a:t>
            </a:r>
            <a:r>
              <a:rPr lang="es-ES_tradnl" sz="1400" dirty="0" smtClean="0"/>
              <a:t> </a:t>
            </a:r>
            <a:r>
              <a:rPr lang="es-ES_tradnl" sz="1400" dirty="0" smtClean="0"/>
              <a:t>descargas/año </a:t>
            </a:r>
            <a:r>
              <a:rPr lang="es-ES_tradnl" sz="1400" dirty="0" smtClean="0"/>
              <a:t>x 12% libros= 27’2 </a:t>
            </a:r>
            <a:r>
              <a:rPr lang="es-ES_tradnl" sz="1400" dirty="0" err="1" smtClean="0"/>
              <a:t>Mill</a:t>
            </a:r>
            <a:r>
              <a:rPr lang="es-ES_tradnl" sz="1400" dirty="0" smtClean="0"/>
              <a:t> descargas </a:t>
            </a:r>
            <a:r>
              <a:rPr lang="es-ES_tradnl" sz="1400" dirty="0" smtClean="0"/>
              <a:t>ilegales/año </a:t>
            </a:r>
            <a:r>
              <a:rPr lang="es-ES_tradnl" sz="1400" dirty="0" smtClean="0"/>
              <a:t>x 7</a:t>
            </a:r>
            <a:r>
              <a:rPr lang="es-ES_tradnl" sz="1400" dirty="0" smtClean="0"/>
              <a:t>€/precio medio </a:t>
            </a:r>
            <a:r>
              <a:rPr lang="es-ES_tradnl" sz="1400" dirty="0" smtClean="0"/>
              <a:t>= 200 </a:t>
            </a:r>
            <a:r>
              <a:rPr lang="es-ES_tradnl" sz="1400" dirty="0" err="1" smtClean="0"/>
              <a:t>Mill</a:t>
            </a:r>
            <a:r>
              <a:rPr lang="es-ES_tradnl" sz="1400" dirty="0" smtClean="0"/>
              <a:t> € de impacto anual  creciente (muy superior a resto países de nuestro entorno*, lo </a:t>
            </a:r>
            <a:r>
              <a:rPr lang="es-ES_tradnl" sz="1400" dirty="0" smtClean="0"/>
              <a:t>que justifica su inclusión </a:t>
            </a:r>
            <a:r>
              <a:rPr lang="es-ES_tradnl" sz="1400" dirty="0" smtClean="0"/>
              <a:t>en la lista 301 por no aplicar medidas efectivas de </a:t>
            </a:r>
            <a:r>
              <a:rPr lang="es-ES_tradnl" sz="1400" dirty="0" smtClean="0"/>
              <a:t>protección </a:t>
            </a:r>
            <a:r>
              <a:rPr lang="es-ES_tradnl" sz="1400" dirty="0" smtClean="0"/>
              <a:t>de la creación).</a:t>
            </a:r>
            <a:endParaRPr lang="es-ES" sz="1400" dirty="0"/>
          </a:p>
        </p:txBody>
      </p:sp>
      <p:sp>
        <p:nvSpPr>
          <p:cNvPr id="7" name="10 Rectángulo"/>
          <p:cNvSpPr/>
          <p:nvPr/>
        </p:nvSpPr>
        <p:spPr>
          <a:xfrm>
            <a:off x="0" y="6309320"/>
            <a:ext cx="82809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000" b="1" dirty="0" smtClean="0"/>
              <a:t>* Resto de países de nuestro entorno más retrasados en el desarrollo del negocio digital. </a:t>
            </a:r>
            <a:endParaRPr lang="es-ES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8424936" cy="864096"/>
          </a:xfrm>
        </p:spPr>
        <p:txBody>
          <a:bodyPr/>
          <a:lstStyle/>
          <a:p>
            <a:r>
              <a:rPr lang="es-ES_tradnl" dirty="0" smtClean="0"/>
              <a:t>Los marcos legales en Europa y España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12776"/>
          <a:ext cx="8363272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2591272" y="764704"/>
          <a:ext cx="655272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07504" y="0"/>
            <a:ext cx="8280920" cy="620688"/>
          </a:xfrm>
        </p:spPr>
        <p:txBody>
          <a:bodyPr/>
          <a:lstStyle/>
          <a:p>
            <a:r>
              <a:rPr lang="es-ES_tradnl" dirty="0" smtClean="0"/>
              <a:t>Los lastres del marco legal español actual</a:t>
            </a:r>
            <a:endParaRPr lang="es-ES" dirty="0"/>
          </a:p>
        </p:txBody>
      </p:sp>
      <p:sp>
        <p:nvSpPr>
          <p:cNvPr id="5" name="Crida de fletxa a la dreta 4"/>
          <p:cNvSpPr/>
          <p:nvPr/>
        </p:nvSpPr>
        <p:spPr>
          <a:xfrm>
            <a:off x="467544" y="908720"/>
            <a:ext cx="1872208" cy="792088"/>
          </a:xfrm>
          <a:prstGeom prst="rightArrow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600" b="1" dirty="0" err="1" smtClean="0"/>
              <a:t>Mercado</a:t>
            </a:r>
            <a:r>
              <a:rPr lang="ca-ES" sz="1600" b="1" dirty="0" smtClean="0"/>
              <a:t> </a:t>
            </a:r>
            <a:r>
              <a:rPr lang="ca-ES" sz="1600" b="1" dirty="0" err="1" smtClean="0"/>
              <a:t>Primario</a:t>
            </a:r>
            <a:endParaRPr lang="ca-ES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179512" y="1844824"/>
            <a:ext cx="2736304" cy="2880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1200" dirty="0" smtClean="0"/>
              <a:t>2.700 Mill€  negocio editorial real 2012</a:t>
            </a:r>
            <a:endParaRPr lang="ca-ES" sz="1200" dirty="0"/>
          </a:p>
        </p:txBody>
      </p:sp>
      <p:sp>
        <p:nvSpPr>
          <p:cNvPr id="9" name="Crida de fletxa a la dreta 8"/>
          <p:cNvSpPr/>
          <p:nvPr/>
        </p:nvSpPr>
        <p:spPr>
          <a:xfrm>
            <a:off x="539552" y="2924944"/>
            <a:ext cx="1800200" cy="792088"/>
          </a:xfrm>
          <a:prstGeom prst="rightArrow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600" b="1" dirty="0" err="1" smtClean="0"/>
              <a:t>Mercado</a:t>
            </a:r>
            <a:r>
              <a:rPr lang="ca-ES" sz="1600" b="1" dirty="0" smtClean="0"/>
              <a:t> </a:t>
            </a:r>
            <a:r>
              <a:rPr lang="ca-ES" sz="1600" b="1" dirty="0" err="1" smtClean="0"/>
              <a:t>Secundario</a:t>
            </a:r>
            <a:r>
              <a:rPr lang="ca-ES" sz="1600" b="1" dirty="0" smtClean="0"/>
              <a:t>*</a:t>
            </a:r>
            <a:endParaRPr lang="ca-ES" sz="1600" b="1" dirty="0"/>
          </a:p>
        </p:txBody>
      </p:sp>
      <p:sp>
        <p:nvSpPr>
          <p:cNvPr id="10" name="QuadreDeText 9"/>
          <p:cNvSpPr txBox="1"/>
          <p:nvPr/>
        </p:nvSpPr>
        <p:spPr>
          <a:xfrm>
            <a:off x="179512" y="4077072"/>
            <a:ext cx="3456384" cy="7200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a-ES" sz="1200" dirty="0" smtClean="0">
                <a:solidFill>
                  <a:schemeClr val="bg1"/>
                </a:solidFill>
              </a:rPr>
              <a:t>* </a:t>
            </a:r>
            <a:r>
              <a:rPr lang="ca-ES" sz="1200" dirty="0" err="1" smtClean="0">
                <a:solidFill>
                  <a:schemeClr val="bg1"/>
                </a:solidFill>
              </a:rPr>
              <a:t>Gestión</a:t>
            </a:r>
            <a:r>
              <a:rPr lang="ca-ES" sz="1200" dirty="0" smtClean="0">
                <a:solidFill>
                  <a:schemeClr val="bg1"/>
                </a:solidFill>
              </a:rPr>
              <a:t> de </a:t>
            </a:r>
            <a:r>
              <a:rPr lang="ca-ES" sz="1200" dirty="0" err="1" smtClean="0">
                <a:solidFill>
                  <a:schemeClr val="bg1"/>
                </a:solidFill>
              </a:rPr>
              <a:t>explotaciones</a:t>
            </a:r>
            <a:r>
              <a:rPr lang="ca-ES" sz="1200" dirty="0" smtClean="0">
                <a:solidFill>
                  <a:schemeClr val="bg1"/>
                </a:solidFill>
              </a:rPr>
              <a:t> </a:t>
            </a:r>
            <a:r>
              <a:rPr lang="ca-ES" sz="1200" dirty="0" err="1" smtClean="0">
                <a:solidFill>
                  <a:schemeClr val="bg1"/>
                </a:solidFill>
              </a:rPr>
              <a:t>adicionales</a:t>
            </a:r>
            <a:r>
              <a:rPr lang="ca-ES" sz="1200" dirty="0" smtClean="0">
                <a:solidFill>
                  <a:schemeClr val="bg1"/>
                </a:solidFill>
              </a:rPr>
              <a:t> y </a:t>
            </a:r>
            <a:r>
              <a:rPr lang="ca-ES" sz="1200" dirty="0" err="1" smtClean="0">
                <a:solidFill>
                  <a:schemeClr val="bg1"/>
                </a:solidFill>
              </a:rPr>
              <a:t>paralelas</a:t>
            </a:r>
            <a:r>
              <a:rPr lang="ca-ES" sz="1200" dirty="0" smtClean="0">
                <a:solidFill>
                  <a:schemeClr val="bg1"/>
                </a:solidFill>
              </a:rPr>
              <a:t> de las </a:t>
            </a:r>
            <a:r>
              <a:rPr lang="ca-ES" sz="1200" dirty="0" err="1" smtClean="0">
                <a:solidFill>
                  <a:schemeClr val="bg1"/>
                </a:solidFill>
              </a:rPr>
              <a:t>publicaciones</a:t>
            </a:r>
            <a:r>
              <a:rPr lang="ca-ES" sz="1200" dirty="0" smtClean="0">
                <a:solidFill>
                  <a:schemeClr val="bg1"/>
                </a:solidFill>
              </a:rPr>
              <a:t> </a:t>
            </a:r>
            <a:r>
              <a:rPr lang="ca-ES" sz="1200" dirty="0" smtClean="0">
                <a:solidFill>
                  <a:schemeClr val="bg1"/>
                </a:solidFill>
              </a:rPr>
              <a:t>(</a:t>
            </a:r>
            <a:r>
              <a:rPr lang="ca-ES" sz="1200" dirty="0" err="1" smtClean="0">
                <a:solidFill>
                  <a:schemeClr val="bg1"/>
                </a:solidFill>
              </a:rPr>
              <a:t>reutilización</a:t>
            </a:r>
            <a:r>
              <a:rPr lang="ca-ES" sz="1200" dirty="0" smtClean="0">
                <a:solidFill>
                  <a:schemeClr val="bg1"/>
                </a:solidFill>
              </a:rPr>
              <a:t>, usos </a:t>
            </a:r>
            <a:r>
              <a:rPr lang="ca-ES" sz="1200" dirty="0" err="1" smtClean="0">
                <a:solidFill>
                  <a:schemeClr val="bg1"/>
                </a:solidFill>
              </a:rPr>
              <a:t>parciales</a:t>
            </a:r>
            <a:r>
              <a:rPr lang="ca-ES" sz="1200" dirty="0" smtClean="0">
                <a:solidFill>
                  <a:schemeClr val="bg1"/>
                </a:solidFill>
              </a:rPr>
              <a:t> de </a:t>
            </a:r>
            <a:r>
              <a:rPr lang="ca-ES" sz="1200" dirty="0" err="1" smtClean="0">
                <a:solidFill>
                  <a:schemeClr val="bg1"/>
                </a:solidFill>
              </a:rPr>
              <a:t>millones</a:t>
            </a:r>
            <a:r>
              <a:rPr lang="ca-ES" sz="1200" dirty="0" smtClean="0">
                <a:solidFill>
                  <a:schemeClr val="bg1"/>
                </a:solidFill>
              </a:rPr>
              <a:t> de </a:t>
            </a:r>
            <a:r>
              <a:rPr lang="ca-ES" sz="1200" dirty="0" err="1" smtClean="0">
                <a:solidFill>
                  <a:schemeClr val="bg1"/>
                </a:solidFill>
              </a:rPr>
              <a:t>obras</a:t>
            </a:r>
            <a:r>
              <a:rPr lang="ca-ES" sz="1200" dirty="0" smtClean="0">
                <a:solidFill>
                  <a:schemeClr val="bg1"/>
                </a:solidFill>
              </a:rPr>
              <a:t> </a:t>
            </a:r>
            <a:r>
              <a:rPr lang="ca-ES" sz="1200" dirty="0" err="1" smtClean="0">
                <a:solidFill>
                  <a:schemeClr val="bg1"/>
                </a:solidFill>
              </a:rPr>
              <a:t>llevados</a:t>
            </a:r>
            <a:r>
              <a:rPr lang="ca-ES" sz="1200" dirty="0" smtClean="0">
                <a:solidFill>
                  <a:schemeClr val="bg1"/>
                </a:solidFill>
              </a:rPr>
              <a:t> a cabo por </a:t>
            </a:r>
            <a:r>
              <a:rPr lang="ca-ES" sz="1200" dirty="0" err="1" smtClean="0">
                <a:solidFill>
                  <a:schemeClr val="bg1"/>
                </a:solidFill>
              </a:rPr>
              <a:t>miles</a:t>
            </a:r>
            <a:r>
              <a:rPr lang="ca-ES" sz="1200" dirty="0" smtClean="0">
                <a:solidFill>
                  <a:schemeClr val="bg1"/>
                </a:solidFill>
              </a:rPr>
              <a:t> de </a:t>
            </a:r>
            <a:r>
              <a:rPr lang="ca-ES" sz="1200" dirty="0" err="1" smtClean="0">
                <a:solidFill>
                  <a:schemeClr val="bg1"/>
                </a:solidFill>
              </a:rPr>
              <a:t>usuarios</a:t>
            </a:r>
            <a:r>
              <a:rPr lang="ca-ES" sz="1200" dirty="0" smtClean="0">
                <a:solidFill>
                  <a:schemeClr val="bg1"/>
                </a:solidFill>
              </a:rPr>
              <a:t> </a:t>
            </a:r>
            <a:r>
              <a:rPr lang="ca-ES" sz="1200" dirty="0" err="1" smtClean="0">
                <a:solidFill>
                  <a:schemeClr val="bg1"/>
                </a:solidFill>
              </a:rPr>
              <a:t>distintos</a:t>
            </a:r>
            <a:r>
              <a:rPr lang="ca-ES" sz="1200" dirty="0" smtClean="0">
                <a:solidFill>
                  <a:schemeClr val="bg1"/>
                </a:solidFill>
              </a:rPr>
              <a:t>, </a:t>
            </a:r>
            <a:r>
              <a:rPr lang="ca-ES" sz="1200" dirty="0" err="1" smtClean="0">
                <a:solidFill>
                  <a:schemeClr val="bg1"/>
                </a:solidFill>
              </a:rPr>
              <a:t>universidades</a:t>
            </a:r>
            <a:r>
              <a:rPr lang="ca-ES" sz="1200" dirty="0" smtClean="0">
                <a:solidFill>
                  <a:schemeClr val="bg1"/>
                </a:solidFill>
              </a:rPr>
              <a:t>, </a:t>
            </a:r>
            <a:r>
              <a:rPr lang="ca-ES" sz="1200" dirty="0" err="1" smtClean="0">
                <a:solidFill>
                  <a:schemeClr val="bg1"/>
                </a:solidFill>
              </a:rPr>
              <a:t>escuelas</a:t>
            </a:r>
            <a:r>
              <a:rPr lang="ca-ES" sz="1200" dirty="0" smtClean="0">
                <a:solidFill>
                  <a:schemeClr val="bg1"/>
                </a:solidFill>
              </a:rPr>
              <a:t>...)</a:t>
            </a:r>
          </a:p>
        </p:txBody>
      </p:sp>
      <p:graphicFrame>
        <p:nvGraphicFramePr>
          <p:cNvPr id="12" name="Taula 11"/>
          <p:cNvGraphicFramePr>
            <a:graphicFrameLocks noGrp="1"/>
          </p:cNvGraphicFramePr>
          <p:nvPr/>
        </p:nvGraphicFramePr>
        <p:xfrm>
          <a:off x="395536" y="5093970"/>
          <a:ext cx="4775201" cy="1764030"/>
        </p:xfrm>
        <a:graphic>
          <a:graphicData uri="http://schemas.openxmlformats.org/drawingml/2006/table">
            <a:tbl>
              <a:tblPr/>
              <a:tblGrid>
                <a:gridCol w="1445520"/>
                <a:gridCol w="1470443"/>
                <a:gridCol w="1021833"/>
                <a:gridCol w="747683"/>
                <a:gridCol w="89722"/>
              </a:tblGrid>
              <a:tr h="381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 dirty="0">
                          <a:latin typeface="Helvetica"/>
                          <a:ea typeface="Calibri"/>
                          <a:cs typeface="Mangal"/>
                        </a:rPr>
                        <a:t>País</a:t>
                      </a:r>
                      <a:endParaRPr lang="ca-ES" sz="1200" dirty="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 dirty="0">
                          <a:latin typeface="Helvetica"/>
                          <a:ea typeface="Calibri"/>
                          <a:cs typeface="Mangal"/>
                        </a:rPr>
                        <a:t>Previsión </a:t>
                      </a:r>
                      <a:r>
                        <a:rPr lang="ca-ES" sz="1100" b="1" dirty="0" err="1">
                          <a:latin typeface="Helvetica"/>
                          <a:ea typeface="Calibri"/>
                          <a:cs typeface="Mangal"/>
                        </a:rPr>
                        <a:t>recaudación</a:t>
                      </a:r>
                      <a:r>
                        <a:rPr lang="ca-ES" sz="1100" b="1" dirty="0">
                          <a:latin typeface="Helvetica"/>
                          <a:ea typeface="Calibri"/>
                          <a:cs typeface="Mangal"/>
                        </a:rPr>
                        <a:t> 2013</a:t>
                      </a:r>
                      <a:endParaRPr lang="ca-ES" sz="1200" dirty="0">
                        <a:latin typeface="Times New Roman"/>
                        <a:ea typeface="Calibri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000" b="1" dirty="0">
                          <a:solidFill>
                            <a:srgbClr val="000080"/>
                          </a:solidFill>
                          <a:latin typeface="Arial"/>
                          <a:ea typeface="Calibri"/>
                          <a:cs typeface="Mangal"/>
                        </a:rPr>
                        <a:t>(en </a:t>
                      </a:r>
                      <a:r>
                        <a:rPr lang="ca-ES" sz="1000" b="1" dirty="0" err="1">
                          <a:solidFill>
                            <a:srgbClr val="000080"/>
                          </a:solidFill>
                          <a:latin typeface="Arial"/>
                          <a:ea typeface="Calibri"/>
                          <a:cs typeface="Mangal"/>
                        </a:rPr>
                        <a:t>millones</a:t>
                      </a:r>
                      <a:r>
                        <a:rPr lang="ca-ES" sz="1000" b="1" dirty="0">
                          <a:solidFill>
                            <a:srgbClr val="000080"/>
                          </a:solidFill>
                          <a:latin typeface="Arial"/>
                          <a:ea typeface="Calibri"/>
                          <a:cs typeface="Mangal"/>
                        </a:rPr>
                        <a:t> de euros)</a:t>
                      </a:r>
                      <a:endParaRPr lang="ca-ES" sz="1200" dirty="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Habitantes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000" b="1">
                          <a:solidFill>
                            <a:srgbClr val="000080"/>
                          </a:solidFill>
                          <a:latin typeface="Arial"/>
                          <a:ea typeface="Calibri"/>
                          <a:cs typeface="Mangal"/>
                        </a:rPr>
                        <a:t>(en millones)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Media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000" b="1">
                          <a:solidFill>
                            <a:srgbClr val="000080"/>
                          </a:solidFill>
                          <a:latin typeface="Arial"/>
                          <a:ea typeface="Calibri"/>
                          <a:cs typeface="Mangal"/>
                        </a:rPr>
                        <a:t>(habitante/año)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45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>
                          <a:latin typeface="Helvetica"/>
                          <a:ea typeface="Calibri"/>
                          <a:cs typeface="Mangal"/>
                        </a:rPr>
                        <a:t>Alemania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120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81,8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1,47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>
                          <a:latin typeface="Helvetica"/>
                          <a:ea typeface="Calibri"/>
                          <a:cs typeface="Mangal"/>
                        </a:rPr>
                        <a:t>R.U.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88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63,0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1,40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>
                          <a:latin typeface="Helvetica"/>
                          <a:ea typeface="Calibri"/>
                          <a:cs typeface="Mangal"/>
                        </a:rPr>
                        <a:t>Francia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69,5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65,3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1,06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dirty="0">
                          <a:latin typeface="Helvetica"/>
                          <a:ea typeface="Calibri"/>
                          <a:cs typeface="Mangal"/>
                        </a:rPr>
                        <a:t>Holanda</a:t>
                      </a:r>
                      <a:endParaRPr lang="ca-ES" sz="1200" dirty="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26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 dirty="0">
                          <a:latin typeface="Helvetica"/>
                          <a:ea typeface="Calibri"/>
                          <a:cs typeface="Mangal"/>
                        </a:rPr>
                        <a:t>16,7</a:t>
                      </a:r>
                      <a:endParaRPr lang="ca-ES" sz="1200" dirty="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1,55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dirty="0">
                          <a:latin typeface="Helvetica"/>
                          <a:ea typeface="Calibri"/>
                          <a:cs typeface="Mangal"/>
                        </a:rPr>
                        <a:t>Suiza</a:t>
                      </a:r>
                      <a:endParaRPr lang="ca-ES" sz="1200" dirty="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27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8,0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latin typeface="Helvetica"/>
                          <a:ea typeface="Calibri"/>
                          <a:cs typeface="Mangal"/>
                        </a:rPr>
                        <a:t>3,39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dirty="0">
                          <a:latin typeface="Helvetica"/>
                          <a:ea typeface="Calibri"/>
                          <a:cs typeface="Mangal"/>
                        </a:rPr>
                        <a:t>España</a:t>
                      </a:r>
                      <a:endParaRPr lang="ca-ES" sz="1200" dirty="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solidFill>
                            <a:srgbClr val="FF0000"/>
                          </a:solidFill>
                          <a:latin typeface="Helvetica"/>
                          <a:ea typeface="Calibri"/>
                          <a:cs typeface="Mangal"/>
                        </a:rPr>
                        <a:t>4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solidFill>
                            <a:srgbClr val="FF0000"/>
                          </a:solidFill>
                          <a:latin typeface="Helvetica"/>
                          <a:ea typeface="Calibri"/>
                          <a:cs typeface="Mangal"/>
                        </a:rPr>
                        <a:t>46,2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100" b="1">
                          <a:solidFill>
                            <a:srgbClr val="FF0000"/>
                          </a:solidFill>
                          <a:latin typeface="Helvetica"/>
                          <a:ea typeface="Calibri"/>
                          <a:cs typeface="Mangal"/>
                        </a:rPr>
                        <a:t>0,09</a:t>
                      </a:r>
                      <a:endParaRPr lang="ca-ES" sz="1200"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Times New Roman"/>
                          <a:ea typeface="Calibri"/>
                          <a:cs typeface="Mang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l_fi" descr="http://www.33ff.com/flags/XL_flags/Germany_flag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661248"/>
            <a:ext cx="316750" cy="144016"/>
          </a:xfrm>
          <a:prstGeom prst="rect">
            <a:avLst/>
          </a:prstGeom>
          <a:noFill/>
        </p:spPr>
      </p:pic>
      <p:pic>
        <p:nvPicPr>
          <p:cNvPr id="14" name="il_fi" descr="http://flagpedia.net/data/flags/big/gb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5877272"/>
            <a:ext cx="288400" cy="144016"/>
          </a:xfrm>
          <a:prstGeom prst="rect">
            <a:avLst/>
          </a:prstGeom>
          <a:noFill/>
        </p:spPr>
      </p:pic>
      <p:pic>
        <p:nvPicPr>
          <p:cNvPr id="15" name="il_fi" descr="http://www.comprarbanderas.es/images/banderas/400/francia_400px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6093296"/>
            <a:ext cx="295606" cy="144017"/>
          </a:xfrm>
          <a:prstGeom prst="rect">
            <a:avLst/>
          </a:prstGeom>
          <a:noFill/>
        </p:spPr>
      </p:pic>
      <p:pic>
        <p:nvPicPr>
          <p:cNvPr id="16" name="il_fi" descr="http://2.bp.blogspot.com/-nBUPPU06pMw/Td8xnYdPU7I/AAAAAAAAAQQ/OOOy32-UOlY/s320/bandera%2Bespa%25C3%25B1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536" y="6669360"/>
            <a:ext cx="314324" cy="188640"/>
          </a:xfrm>
          <a:prstGeom prst="rect">
            <a:avLst/>
          </a:prstGeom>
          <a:noFill/>
        </p:spPr>
      </p:pic>
      <p:pic>
        <p:nvPicPr>
          <p:cNvPr id="17" name="il_fi" descr="http://3.bp.blogspot.com/_2sbh36ycDBI/TEP_tN3NsUI/AAAAAAAAC0Q/3-C4_OaTA8w/s400/bandera-holanda-ful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36" y="6309320"/>
            <a:ext cx="288032" cy="144017"/>
          </a:xfrm>
          <a:prstGeom prst="rect">
            <a:avLst/>
          </a:prstGeom>
          <a:noFill/>
        </p:spPr>
      </p:pic>
      <p:pic>
        <p:nvPicPr>
          <p:cNvPr id="18" name="il_fi" descr="http://www.33ff.com/flags/XL_flags_embossed/Switzerland_flag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536" y="6453337"/>
            <a:ext cx="288032" cy="1920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1257</Words>
  <Application>Microsoft Office PowerPoint</Application>
  <PresentationFormat>Presentació en pantalla (4:3)</PresentationFormat>
  <Paragraphs>207</Paragraphs>
  <Slides>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Servidors OLE incrustats</vt:lpstr>
      </vt:variant>
      <vt:variant>
        <vt:i4>1</vt:i4>
      </vt:variant>
      <vt:variant>
        <vt:lpstr>Títols de les diapositives</vt:lpstr>
      </vt:variant>
      <vt:variant>
        <vt:i4>9</vt:i4>
      </vt:variant>
    </vt:vector>
  </HeadingPairs>
  <TitlesOfParts>
    <vt:vector size="11" baseType="lpstr">
      <vt:lpstr>Tema de Office</vt:lpstr>
      <vt:lpstr>Worksheet</vt:lpstr>
      <vt:lpstr>Diapositiva 1</vt:lpstr>
      <vt:lpstr>Las industrias culturales en el contexto económico actual</vt:lpstr>
      <vt:lpstr>Las industrias culturales en el contexto económico actual</vt:lpstr>
      <vt:lpstr>El sector del libro como industria cultural</vt:lpstr>
      <vt:lpstr>La venta de libros en el mundo: El mundo editorial en el mundo</vt:lpstr>
      <vt:lpstr>El libro y la creación ante el escenario digital</vt:lpstr>
      <vt:lpstr>El libro y la creación ante el escenario digital</vt:lpstr>
      <vt:lpstr>Los marcos legales en Europa y España</vt:lpstr>
      <vt:lpstr>Los lastres del marco legal español actual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industrias culturales en el contexto económico actual</dc:title>
  <dc:creator>gmiguel</dc:creator>
  <cp:lastModifiedBy>gmalavez</cp:lastModifiedBy>
  <cp:revision>86</cp:revision>
  <dcterms:created xsi:type="dcterms:W3CDTF">2013-04-04T11:44:14Z</dcterms:created>
  <dcterms:modified xsi:type="dcterms:W3CDTF">2013-04-11T10:24:45Z</dcterms:modified>
</cp:coreProperties>
</file>